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2" r:id="rId5"/>
    <p:sldId id="277"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325" r:id="rId33"/>
    <p:sldId id="326" r:id="rId34"/>
    <p:sldId id="327" r:id="rId35"/>
    <p:sldId id="328" r:id="rId36"/>
    <p:sldId id="329" r:id="rId37"/>
    <p:sldId id="296" r:id="rId38"/>
    <p:sldId id="297" r:id="rId39"/>
    <p:sldId id="298" r:id="rId40"/>
    <p:sldId id="299" r:id="rId41"/>
    <p:sldId id="300" r:id="rId42"/>
    <p:sldId id="301" r:id="rId43"/>
    <p:sldId id="302" r:id="rId44"/>
    <p:sldId id="303" r:id="rId45"/>
    <p:sldId id="304" r:id="rId46"/>
    <p:sldId id="305" r:id="rId47"/>
    <p:sldId id="306" r:id="rId48"/>
    <p:sldId id="307" r:id="rId49"/>
    <p:sldId id="308" r:id="rId50"/>
    <p:sldId id="310" r:id="rId51"/>
    <p:sldId id="311" r:id="rId52"/>
    <p:sldId id="313" r:id="rId53"/>
    <p:sldId id="312" r:id="rId54"/>
    <p:sldId id="314" r:id="rId55"/>
    <p:sldId id="315" r:id="rId56"/>
    <p:sldId id="261" r:id="rId57"/>
    <p:sldId id="316" r:id="rId58"/>
    <p:sldId id="317" r:id="rId59"/>
    <p:sldId id="318" r:id="rId60"/>
    <p:sldId id="319" r:id="rId61"/>
    <p:sldId id="320" r:id="rId62"/>
    <p:sldId id="321" r:id="rId63"/>
    <p:sldId id="322" r:id="rId64"/>
    <p:sldId id="323" r:id="rId65"/>
    <p:sldId id="324" r:id="rId66"/>
    <p:sldId id="258" r:id="rId67"/>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B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1" d="100"/>
          <a:sy n="111" d="100"/>
        </p:scale>
        <p:origin x="51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image1.gif>
</file>

<file path=ppt/media/image10.png>
</file>

<file path=ppt/media/image11.jp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4223360"/>
          </a:xfrm>
        </p:spPr>
        <p:txBody>
          <a:bodyPr anchor="ctr"/>
          <a:lstStyle>
            <a:lvl1pPr algn="ctr">
              <a:defRPr sz="6000"/>
            </a:lvl1pPr>
          </a:lstStyle>
          <a:p>
            <a:r>
              <a:rPr lang="nl-NL" smtClean="0"/>
              <a:t>Klik om de stijl te bewerken</a:t>
            </a:r>
            <a:endParaRPr lang="nl-BE"/>
          </a:p>
        </p:txBody>
      </p:sp>
    </p:spTree>
    <p:extLst>
      <p:ext uri="{BB962C8B-B14F-4D97-AF65-F5344CB8AC3E}">
        <p14:creationId xmlns:p14="http://schemas.microsoft.com/office/powerpoint/2010/main" val="3206061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1159845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smtClean="0"/>
              <a:t>Klik om de stijl te bewerken</a:t>
            </a:r>
            <a:endParaRPr lang="nl-BE"/>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3176604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a:xfrm>
            <a:off x="1931831" y="210578"/>
            <a:ext cx="10109915" cy="1077309"/>
          </a:xfrm>
        </p:spPr>
        <p:txBody>
          <a:bodyPr/>
          <a:lstStyle/>
          <a:p>
            <a:r>
              <a:rPr lang="nl-NL" smtClean="0"/>
              <a:t>Klik om de stijl te bewerken</a:t>
            </a:r>
            <a:endParaRPr lang="nl-BE"/>
          </a:p>
        </p:txBody>
      </p:sp>
      <p:sp>
        <p:nvSpPr>
          <p:cNvPr id="3" name="Tijdelijke aanduiding voor inhoud 2"/>
          <p:cNvSpPr>
            <a:spLocks noGrp="1"/>
          </p:cNvSpPr>
          <p:nvPr>
            <p:ph idx="1"/>
          </p:nvPr>
        </p:nvSpPr>
        <p:spPr>
          <a:xfrm>
            <a:off x="1931832" y="1426379"/>
            <a:ext cx="10109916" cy="5283513"/>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Tree>
    <p:extLst>
      <p:ext uri="{BB962C8B-B14F-4D97-AF65-F5344CB8AC3E}">
        <p14:creationId xmlns:p14="http://schemas.microsoft.com/office/powerpoint/2010/main" val="1667961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smtClean="0"/>
              <a:t>Klik om de stijl te bewerken</a:t>
            </a:r>
            <a:endParaRPr lang="nl-BE"/>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smtClean="0"/>
              <a:t>Tekststijl van het model bewerken</a:t>
            </a:r>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884741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sz="half" idx="1"/>
          </p:nvPr>
        </p:nvSpPr>
        <p:spPr>
          <a:xfrm>
            <a:off x="838200" y="1825625"/>
            <a:ext cx="5181600" cy="435133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inhoud 3"/>
          <p:cNvSpPr>
            <a:spLocks noGrp="1"/>
          </p:cNvSpPr>
          <p:nvPr>
            <p:ph sz="half" idx="2"/>
          </p:nvPr>
        </p:nvSpPr>
        <p:spPr>
          <a:xfrm>
            <a:off x="6172200" y="1825625"/>
            <a:ext cx="5181600" cy="435133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52185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smtClean="0"/>
              <a:t>Klik om de stijl te bewerken</a:t>
            </a:r>
            <a:endParaRPr lang="nl-BE"/>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Tekststijl van het model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Tekststijl van het model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7" name="Tijdelijke aanduiding voor datum 6"/>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8" name="Tijdelijke aanduiding voor voettekst 7"/>
          <p:cNvSpPr>
            <a:spLocks noGrp="1"/>
          </p:cNvSpPr>
          <p:nvPr>
            <p:ph type="ftr" sz="quarter" idx="11"/>
          </p:nvPr>
        </p:nvSpPr>
        <p:spPr>
          <a:xfrm>
            <a:off x="4038600" y="6356350"/>
            <a:ext cx="4114800" cy="365125"/>
          </a:xfrm>
          <a:prstGeom prst="rect">
            <a:avLst/>
          </a:prstGeom>
        </p:spPr>
        <p:txBody>
          <a:bodyPr/>
          <a:lstStyle/>
          <a:p>
            <a:endParaRPr lang="nl-BE"/>
          </a:p>
        </p:txBody>
      </p:sp>
      <p:sp>
        <p:nvSpPr>
          <p:cNvPr id="9" name="Tijdelijke aanduiding voor dianummer 8"/>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005493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datum 2"/>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4" name="Tijdelijke aanduiding voor voettekst 3"/>
          <p:cNvSpPr>
            <a:spLocks noGrp="1"/>
          </p:cNvSpPr>
          <p:nvPr>
            <p:ph type="ftr" sz="quarter" idx="11"/>
          </p:nvPr>
        </p:nvSpPr>
        <p:spPr>
          <a:xfrm>
            <a:off x="4038600" y="6356350"/>
            <a:ext cx="4114800" cy="365125"/>
          </a:xfrm>
          <a:prstGeom prst="rect">
            <a:avLst/>
          </a:prstGeom>
        </p:spPr>
        <p:txBody>
          <a:bodyPr/>
          <a:lstStyle/>
          <a:p>
            <a:endParaRPr lang="nl-BE"/>
          </a:p>
        </p:txBody>
      </p:sp>
      <p:sp>
        <p:nvSpPr>
          <p:cNvPr id="5" name="Tijdelijke aanduiding voor dianummer 4"/>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1788822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3" name="Tijdelijke aanduiding voor voettekst 2"/>
          <p:cNvSpPr>
            <a:spLocks noGrp="1"/>
          </p:cNvSpPr>
          <p:nvPr>
            <p:ph type="ftr" sz="quarter" idx="11"/>
          </p:nvPr>
        </p:nvSpPr>
        <p:spPr>
          <a:xfrm>
            <a:off x="4038600" y="6356350"/>
            <a:ext cx="4114800" cy="365125"/>
          </a:xfrm>
          <a:prstGeom prst="rect">
            <a:avLst/>
          </a:prstGeom>
        </p:spPr>
        <p:txBody>
          <a:bodyPr/>
          <a:lstStyle/>
          <a:p>
            <a:endParaRPr lang="nl-BE"/>
          </a:p>
        </p:txBody>
      </p:sp>
      <p:sp>
        <p:nvSpPr>
          <p:cNvPr id="4" name="Tijdelijke aanduiding voor dianummer 3"/>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21327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BE"/>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Tekststijl van het model bewerken</a:t>
            </a:r>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349086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BE"/>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Tekststijl van het model bewerken</a:t>
            </a:r>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3183438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0000">
              <a:schemeClr val="accent2">
                <a:lumMod val="60000"/>
                <a:lumOff val="40000"/>
              </a:schemeClr>
            </a:gs>
            <a:gs pos="0">
              <a:schemeClr val="accent2">
                <a:lumMod val="40000"/>
                <a:lumOff val="60000"/>
              </a:schemeClr>
            </a:gs>
            <a:gs pos="100000">
              <a:srgbClr val="FFB633"/>
            </a:gs>
          </a:gsLst>
          <a:lin ang="5400000" scaled="1"/>
          <a:tileRect/>
        </a:gra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2053882" y="182245"/>
            <a:ext cx="10003301" cy="985373"/>
          </a:xfrm>
          <a:prstGeom prst="rect">
            <a:avLst/>
          </a:prstGeom>
        </p:spPr>
        <p:txBody>
          <a:bodyPr vert="horz" lIns="91440" tIns="45720" rIns="91440" bIns="45720" rtlCol="0" anchor="ctr">
            <a:normAutofit/>
          </a:bodyPr>
          <a:lstStyle/>
          <a:p>
            <a:r>
              <a:rPr lang="nl-NL" smtClean="0"/>
              <a:t>Klik om de stijl te bewerken</a:t>
            </a:r>
            <a:endParaRPr lang="nl-BE"/>
          </a:p>
        </p:txBody>
      </p:sp>
      <p:sp>
        <p:nvSpPr>
          <p:cNvPr id="3" name="Tijdelijke aanduiding voor tekst 2"/>
          <p:cNvSpPr>
            <a:spLocks noGrp="1"/>
          </p:cNvSpPr>
          <p:nvPr>
            <p:ph type="body" idx="1"/>
          </p:nvPr>
        </p:nvSpPr>
        <p:spPr>
          <a:xfrm>
            <a:off x="2053881" y="1347323"/>
            <a:ext cx="10003301" cy="5306695"/>
          </a:xfrm>
          <a:prstGeom prst="rect">
            <a:avLst/>
          </a:prstGeom>
        </p:spPr>
        <p:txBody>
          <a:bodyPr vert="horz" lIns="91440" tIns="45720" rIns="91440" bIns="45720" rtlCol="0">
            <a:normAutofit/>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Tree>
    <p:extLst>
      <p:ext uri="{BB962C8B-B14F-4D97-AF65-F5344CB8AC3E}">
        <p14:creationId xmlns:p14="http://schemas.microsoft.com/office/powerpoint/2010/main" val="3662574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56.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slide" Target="slide46.xml"/><Relationship Id="rId5" Type="http://schemas.openxmlformats.org/officeDocument/2006/relationships/slide" Target="slide26.xml"/><Relationship Id="rId4" Type="http://schemas.openxmlformats.org/officeDocument/2006/relationships/slide" Target="slide12.xml"/></Relationships>
</file>

<file path=ppt/slides/_rels/slide2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7.png"/></Relationships>
</file>

<file path=ppt/slides/_rels/slide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8.png"/><Relationship Id="rId5" Type="http://schemas.microsoft.com/office/2007/relationships/hdphoto" Target="../media/hdphoto1.wdp"/><Relationship Id="rId4" Type="http://schemas.openxmlformats.org/officeDocument/2006/relationships/image" Target="../media/image4.png"/></Relationships>
</file>

<file path=ppt/slides/_rels/slide4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5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3.png"/></Relationships>
</file>

<file path=ppt/slides/_rels/slide5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10.png"/><Relationship Id="rId5" Type="http://schemas.microsoft.com/office/2007/relationships/hdphoto" Target="../media/hdphoto2.wdp"/><Relationship Id="rId4" Type="http://schemas.openxmlformats.org/officeDocument/2006/relationships/image" Target="../media/image7.png"/></Relationships>
</file>

<file path=ppt/slides/_rels/slide5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3.png"/></Relationships>
</file>

<file path=ppt/slides/_rels/slide5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hyperlink" Target="https://www.klascement.net/" TargetMode="External"/></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BE" dirty="0" smtClean="0"/>
              <a:t>10. Gras doen groeien in laagjes</a:t>
            </a:r>
            <a:endParaRPr lang="nl-BE" dirty="0"/>
          </a:p>
        </p:txBody>
      </p:sp>
    </p:spTree>
    <p:extLst>
      <p:ext uri="{BB962C8B-B14F-4D97-AF65-F5344CB8AC3E}">
        <p14:creationId xmlns:p14="http://schemas.microsoft.com/office/powerpoint/2010/main" val="2992866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sp>
        <p:nvSpPr>
          <p:cNvPr id="22" name="Rechthoek 21"/>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stap2 </a:t>
            </a:r>
            <a:endParaRPr lang="nl-BE" dirty="0">
              <a:solidFill>
                <a:schemeClr val="accent2">
                  <a:lumMod val="75000"/>
                </a:schemeClr>
              </a:solidFill>
            </a:endParaRPr>
          </a:p>
        </p:txBody>
      </p:sp>
      <p:pic>
        <p:nvPicPr>
          <p:cNvPr id="23" name="Afbeelding 22"/>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4" name="Tekstvak 23"/>
          <p:cNvSpPr txBox="1"/>
          <p:nvPr/>
        </p:nvSpPr>
        <p:spPr>
          <a:xfrm>
            <a:off x="1362698" y="1495206"/>
            <a:ext cx="10679048"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in </a:t>
            </a:r>
            <a:r>
              <a:rPr lang="nl-BE" sz="2800" dirty="0">
                <a:solidFill>
                  <a:schemeClr val="accent6"/>
                </a:solidFill>
                <a:latin typeface="Code New Roman" panose="020B0609020204030204" pitchFamily="49" charset="0"/>
                <a:cs typeface="Code New Roman" panose="020B0609020204030204" pitchFamily="49" charset="0"/>
              </a:rPr>
              <a:t>opmaak.css</a:t>
            </a:r>
            <a:r>
              <a:rPr lang="nl-BE" sz="2800" dirty="0"/>
              <a:t> de </a:t>
            </a:r>
            <a:r>
              <a:rPr lang="nl-BE" sz="2800" dirty="0" err="1"/>
              <a:t>z</a:t>
            </a:r>
            <a:r>
              <a:rPr lang="nl-BE" sz="2800" dirty="0"/>
              <a:t>-Index-waarden toe aan de </a:t>
            </a:r>
            <a:r>
              <a:rPr lang="nl-BE" sz="2800" dirty="0" smtClean="0"/>
              <a:t>juiste </a:t>
            </a:r>
            <a:r>
              <a:rPr lang="nl-BE" sz="2800" dirty="0" err="1"/>
              <a:t>selectors</a:t>
            </a:r>
            <a:r>
              <a:rPr lang="nl-BE" sz="2800" dirty="0"/>
              <a:t>.</a:t>
            </a:r>
          </a:p>
        </p:txBody>
      </p:sp>
      <p:graphicFrame>
        <p:nvGraphicFramePr>
          <p:cNvPr id="25" name="Tabel 24"/>
          <p:cNvGraphicFramePr>
            <a:graphicFrameLocks noGrp="1"/>
          </p:cNvGraphicFramePr>
          <p:nvPr>
            <p:extLst>
              <p:ext uri="{D42A27DB-BD31-4B8C-83A1-F6EECF244321}">
                <p14:modId xmlns:p14="http://schemas.microsoft.com/office/powerpoint/2010/main" val="1703607967"/>
              </p:ext>
            </p:extLst>
          </p:nvPr>
        </p:nvGraphicFramePr>
        <p:xfrm>
          <a:off x="1436913" y="2698350"/>
          <a:ext cx="10578707" cy="2560320"/>
        </p:xfrm>
        <a:graphic>
          <a:graphicData uri="http://schemas.openxmlformats.org/drawingml/2006/table">
            <a:tbl>
              <a:tblPr firstRow="1" firstCol="1" bandRow="1">
                <a:tableStyleId>{5C22544A-7EE6-4342-B048-85BDC9FD1C3A}</a:tableStyleId>
              </a:tblPr>
              <a:tblGrid>
                <a:gridCol w="488591">
                  <a:extLst>
                    <a:ext uri="{9D8B030D-6E8A-4147-A177-3AD203B41FA5}">
                      <a16:colId xmlns:a16="http://schemas.microsoft.com/office/drawing/2014/main" val="2855085912"/>
                    </a:ext>
                  </a:extLst>
                </a:gridCol>
                <a:gridCol w="10090116">
                  <a:extLst>
                    <a:ext uri="{9D8B030D-6E8A-4147-A177-3AD203B41FA5}">
                      <a16:colId xmlns:a16="http://schemas.microsoft.com/office/drawing/2014/main" val="2105840097"/>
                    </a:ext>
                  </a:extLst>
                </a:gridCol>
              </a:tblGrid>
              <a:tr h="0">
                <a:tc>
                  <a:txBody>
                    <a:bodyPr/>
                    <a:lstStyle/>
                    <a:p>
                      <a:pPr algn="r">
                        <a:lnSpc>
                          <a:spcPct val="100000"/>
                        </a:lnSpc>
                        <a:spcAft>
                          <a:spcPts val="0"/>
                        </a:spcAft>
                      </a:pPr>
                      <a:endParaRPr lang="nl-BE" sz="1200" b="0" dirty="0" smtClean="0">
                        <a:effectLst/>
                        <a:latin typeface="+mn-lt"/>
                        <a:ea typeface="+mn-ea"/>
                        <a:cs typeface="+mn-cs"/>
                      </a:endParaRPr>
                    </a:p>
                    <a:p>
                      <a:pPr algn="r">
                        <a:lnSpc>
                          <a:spcPct val="100000"/>
                        </a:lnSpc>
                        <a:spcAft>
                          <a:spcPts val="0"/>
                        </a:spcAft>
                      </a:pPr>
                      <a:r>
                        <a:rPr lang="nl-BE" sz="2400" b="0" dirty="0" smtClean="0">
                          <a:effectLst/>
                          <a:latin typeface="+mn-lt"/>
                          <a:ea typeface="+mn-ea"/>
                          <a:cs typeface="+mn-cs"/>
                        </a:rPr>
                        <a:t>43</a:t>
                      </a:r>
                    </a:p>
                    <a:p>
                      <a:pPr algn="r">
                        <a:lnSpc>
                          <a:spcPct val="100000"/>
                        </a:lnSpc>
                        <a:spcAft>
                          <a:spcPts val="0"/>
                        </a:spcAft>
                      </a:pPr>
                      <a:r>
                        <a:rPr lang="nl-BE" sz="2400" b="0" dirty="0" smtClean="0">
                          <a:effectLst/>
                          <a:latin typeface="+mn-lt"/>
                          <a:ea typeface="+mn-ea"/>
                          <a:cs typeface="+mn-cs"/>
                        </a:rPr>
                        <a:t>44</a:t>
                      </a:r>
                    </a:p>
                    <a:p>
                      <a:pPr algn="r">
                        <a:lnSpc>
                          <a:spcPct val="100000"/>
                        </a:lnSpc>
                        <a:spcAft>
                          <a:spcPts val="0"/>
                        </a:spcAft>
                      </a:pPr>
                      <a:r>
                        <a:rPr lang="nl-BE" sz="2400" b="0" dirty="0" smtClean="0">
                          <a:effectLst/>
                          <a:latin typeface="+mn-lt"/>
                          <a:ea typeface="+mn-ea"/>
                          <a:cs typeface="+mn-cs"/>
                        </a:rPr>
                        <a:t>45</a:t>
                      </a:r>
                    </a:p>
                    <a:p>
                      <a:pPr algn="r">
                        <a:lnSpc>
                          <a:spcPct val="100000"/>
                        </a:lnSpc>
                        <a:spcAft>
                          <a:spcPts val="0"/>
                        </a:spcAft>
                      </a:pPr>
                      <a:r>
                        <a:rPr lang="nl-BE" sz="2400" b="0" dirty="0" smtClean="0">
                          <a:effectLst/>
                          <a:latin typeface="+mn-lt"/>
                          <a:ea typeface="+mn-ea"/>
                          <a:cs typeface="+mn-cs"/>
                        </a:rPr>
                        <a:t>46</a:t>
                      </a:r>
                    </a:p>
                    <a:p>
                      <a:pPr algn="r">
                        <a:lnSpc>
                          <a:spcPct val="100000"/>
                        </a:lnSpc>
                        <a:spcAft>
                          <a:spcPts val="0"/>
                        </a:spcAft>
                      </a:pPr>
                      <a:r>
                        <a:rPr lang="nl-BE" sz="2400" b="0" dirty="0" smtClean="0">
                          <a:effectLst/>
                          <a:latin typeface="+mn-lt"/>
                          <a:ea typeface="+mn-ea"/>
                          <a:cs typeface="+mn-cs"/>
                        </a:rPr>
                        <a:t>47</a:t>
                      </a:r>
                    </a:p>
                    <a:p>
                      <a:pPr algn="r">
                        <a:lnSpc>
                          <a:spcPct val="100000"/>
                        </a:lnSpc>
                        <a:spcAft>
                          <a:spcPts val="0"/>
                        </a:spcAft>
                      </a:pPr>
                      <a:r>
                        <a:rPr lang="nl-BE" sz="2400" b="0" dirty="0" smtClean="0">
                          <a:effectLst/>
                          <a:latin typeface="+mn-lt"/>
                          <a:ea typeface="+mn-ea"/>
                          <a:cs typeface="+mn-cs"/>
                        </a:rPr>
                        <a:t>48</a:t>
                      </a:r>
                    </a:p>
                    <a:p>
                      <a:pPr algn="r">
                        <a:lnSpc>
                          <a:spcPct val="100000"/>
                        </a:lnSpc>
                        <a:spcAft>
                          <a:spcPts val="0"/>
                        </a:spcAft>
                      </a:pPr>
                      <a:endParaRPr lang="nl-BE" sz="1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#stap1 {</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margin-left: 0px;</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margin-top: 0px;</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position: absolute;</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z-Index: 4;</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Rechthoek 17"/>
          <p:cNvSpPr/>
          <p:nvPr/>
        </p:nvSpPr>
        <p:spPr>
          <a:xfrm>
            <a:off x="1996893" y="4297677"/>
            <a:ext cx="2117907" cy="455664"/>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Tree>
    <p:extLst>
      <p:ext uri="{BB962C8B-B14F-4D97-AF65-F5344CB8AC3E}">
        <p14:creationId xmlns:p14="http://schemas.microsoft.com/office/powerpoint/2010/main" val="3623617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sp>
        <p:nvSpPr>
          <p:cNvPr id="22" name="Rechthoek 21"/>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stap1 </a:t>
            </a:r>
            <a:endParaRPr lang="nl-BE" dirty="0">
              <a:solidFill>
                <a:schemeClr val="accent2">
                  <a:lumMod val="75000"/>
                </a:schemeClr>
              </a:solidFill>
            </a:endParaRPr>
          </a:p>
        </p:txBody>
      </p:sp>
      <p:pic>
        <p:nvPicPr>
          <p:cNvPr id="23" name="Afbeelding 22"/>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4" name="Tekstvak 23"/>
          <p:cNvSpPr txBox="1"/>
          <p:nvPr/>
        </p:nvSpPr>
        <p:spPr>
          <a:xfrm>
            <a:off x="1362698" y="1495206"/>
            <a:ext cx="10679048" cy="267765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nu in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 de functies toe om ook de inhoud van de stappen 2, 3 en 4 te tonen en te verbergen. Er ontstaat een probleem wanneer je de inhoud van twee stappen tegelijk openklapt. Zorg er daarom voor dat </a:t>
            </a:r>
            <a:r>
              <a:rPr lang="nl-BE" sz="2800" dirty="0" smtClean="0"/>
              <a:t>wanneer </a:t>
            </a:r>
            <a:r>
              <a:rPr lang="nl-BE" sz="2800" dirty="0"/>
              <a:t>je de inhoud van een stap openklapt, de inhoud van de andere stappen tegelijk gesloten worden. </a:t>
            </a:r>
          </a:p>
        </p:txBody>
      </p:sp>
    </p:spTree>
    <p:extLst>
      <p:ext uri="{BB962C8B-B14F-4D97-AF65-F5344CB8AC3E}">
        <p14:creationId xmlns:p14="http://schemas.microsoft.com/office/powerpoint/2010/main" val="4234763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146</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3" name="Afbeelding 2"/>
          <p:cNvPicPr>
            <a:picLocks noChangeAspect="1"/>
          </p:cNvPicPr>
          <p:nvPr/>
        </p:nvPicPr>
        <p:blipFill>
          <a:blip r:embed="rId6"/>
          <a:stretch>
            <a:fillRect/>
          </a:stretch>
        </p:blipFill>
        <p:spPr>
          <a:xfrm rot="21414613">
            <a:off x="1785976" y="1313412"/>
            <a:ext cx="9932833" cy="5293633"/>
          </a:xfrm>
          <a:prstGeom prst="rect">
            <a:avLst/>
          </a:prstGeom>
        </p:spPr>
      </p:pic>
      <p:sp>
        <p:nvSpPr>
          <p:cNvPr id="14" name="Rechthoek 13"/>
          <p:cNvSpPr/>
          <p:nvPr/>
        </p:nvSpPr>
        <p:spPr>
          <a:xfrm>
            <a:off x="7519916" y="5383883"/>
            <a:ext cx="4521830" cy="1326009"/>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BE" sz="6600" dirty="0" err="1" smtClean="0"/>
              <a:t>overlay</a:t>
            </a:r>
            <a:endParaRPr lang="nl-BE" sz="6600" dirty="0"/>
          </a:p>
        </p:txBody>
      </p:sp>
    </p:spTree>
    <p:extLst>
      <p:ext uri="{BB962C8B-B14F-4D97-AF65-F5344CB8AC3E}">
        <p14:creationId xmlns:p14="http://schemas.microsoft.com/office/powerpoint/2010/main" val="265791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7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146</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15" name="Afbeelding 14"/>
          <p:cNvPicPr/>
          <p:nvPr/>
        </p:nvPicPr>
        <p:blipFill rotWithShape="1">
          <a:blip r:embed="rId6">
            <a:extLst>
              <a:ext uri="{28A0092B-C50C-407E-A947-70E740481C1C}">
                <a14:useLocalDpi xmlns:a14="http://schemas.microsoft.com/office/drawing/2010/main" val="0"/>
              </a:ext>
            </a:extLst>
          </a:blip>
          <a:srcRect l="38580" t="38425" r="38887" b="37841"/>
          <a:stretch/>
        </p:blipFill>
        <p:spPr bwMode="auto">
          <a:xfrm>
            <a:off x="3660187" y="1463591"/>
            <a:ext cx="5715825" cy="3566797"/>
          </a:xfrm>
          <a:prstGeom prst="rect">
            <a:avLst/>
          </a:prstGeom>
          <a:ln>
            <a:solidFill>
              <a:schemeClr val="tx1"/>
            </a:solidFill>
          </a:ln>
          <a:extLst>
            <a:ext uri="{53640926-AAD7-44D8-BBD7-CCE9431645EC}">
              <a14:shadowObscured xmlns:a14="http://schemas.microsoft.com/office/drawing/2010/main"/>
            </a:ext>
          </a:extLst>
        </p:spPr>
      </p:pic>
      <p:cxnSp>
        <p:nvCxnSpPr>
          <p:cNvPr id="16" name="Rechte verbindingslijn met pijl 15"/>
          <p:cNvCxnSpPr/>
          <p:nvPr/>
        </p:nvCxnSpPr>
        <p:spPr>
          <a:xfrm flipH="1">
            <a:off x="4285397" y="4663437"/>
            <a:ext cx="863464" cy="754724"/>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19" name="Tekstvak 18"/>
          <p:cNvSpPr txBox="1"/>
          <p:nvPr/>
        </p:nvSpPr>
        <p:spPr>
          <a:xfrm>
            <a:off x="1463039" y="5453224"/>
            <a:ext cx="4724270" cy="954107"/>
          </a:xfrm>
          <a:prstGeom prst="rect">
            <a:avLst/>
          </a:prstGeom>
          <a:noFill/>
        </p:spPr>
        <p:txBody>
          <a:bodyPr wrap="square" rtlCol="0">
            <a:spAutoFit/>
          </a:bodyPr>
          <a:lstStyle/>
          <a:p>
            <a:r>
              <a:rPr lang="nl-BE" sz="2800" dirty="0" smtClean="0"/>
              <a:t>Melding verdwijnt en pagina wordt normaal weergegeven</a:t>
            </a:r>
            <a:endParaRPr lang="nl-BE" sz="2800" dirty="0"/>
          </a:p>
        </p:txBody>
      </p:sp>
      <p:cxnSp>
        <p:nvCxnSpPr>
          <p:cNvPr id="20" name="Rechte verbindingslijn met pijl 19"/>
          <p:cNvCxnSpPr/>
          <p:nvPr/>
        </p:nvCxnSpPr>
        <p:spPr>
          <a:xfrm>
            <a:off x="7999862" y="4663437"/>
            <a:ext cx="863464" cy="754724"/>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1" name="Tekstvak 20"/>
          <p:cNvSpPr txBox="1"/>
          <p:nvPr/>
        </p:nvSpPr>
        <p:spPr>
          <a:xfrm>
            <a:off x="7317476" y="5455953"/>
            <a:ext cx="4724270" cy="523220"/>
          </a:xfrm>
          <a:prstGeom prst="rect">
            <a:avLst/>
          </a:prstGeom>
          <a:noFill/>
        </p:spPr>
        <p:txBody>
          <a:bodyPr wrap="square" rtlCol="0">
            <a:spAutoFit/>
          </a:bodyPr>
          <a:lstStyle/>
          <a:p>
            <a:r>
              <a:rPr lang="nl-BE" sz="2800" dirty="0" smtClean="0"/>
              <a:t>Venster wordt gesloten</a:t>
            </a:r>
            <a:endParaRPr lang="nl-BE" sz="2800" dirty="0"/>
          </a:p>
        </p:txBody>
      </p:sp>
    </p:spTree>
    <p:extLst>
      <p:ext uri="{BB962C8B-B14F-4D97-AF65-F5344CB8AC3E}">
        <p14:creationId xmlns:p14="http://schemas.microsoft.com/office/powerpoint/2010/main" val="3062911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146</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3" name="Rechthoek 2"/>
          <p:cNvSpPr/>
          <p:nvPr/>
        </p:nvSpPr>
        <p:spPr>
          <a:xfrm>
            <a:off x="1746913" y="1564552"/>
            <a:ext cx="9990162" cy="514533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12" name="Rechthoek 11"/>
          <p:cNvSpPr/>
          <p:nvPr/>
        </p:nvSpPr>
        <p:spPr>
          <a:xfrm>
            <a:off x="4421549" y="2741219"/>
            <a:ext cx="4868677" cy="3193943"/>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Tekstvak 21"/>
          <p:cNvSpPr txBox="1"/>
          <p:nvPr/>
        </p:nvSpPr>
        <p:spPr>
          <a:xfrm>
            <a:off x="2326749" y="1941333"/>
            <a:ext cx="5807317" cy="523220"/>
          </a:xfrm>
          <a:prstGeom prst="rect">
            <a:avLst/>
          </a:prstGeom>
          <a:noFill/>
        </p:spPr>
        <p:txBody>
          <a:bodyPr wrap="square" rtlCol="0">
            <a:spAutoFit/>
          </a:bodyPr>
          <a:lstStyle/>
          <a:p>
            <a:r>
              <a:rPr lang="nl-BE" sz="2800" dirty="0" smtClean="0">
                <a:solidFill>
                  <a:schemeClr val="accent6"/>
                </a:solidFill>
                <a:latin typeface="Code New Roman" panose="020B0609020204030204" pitchFamily="49" charset="0"/>
                <a:cs typeface="Code New Roman" panose="020B0609020204030204" pitchFamily="49" charset="0"/>
              </a:rPr>
              <a:t>&lt;</a:t>
            </a:r>
            <a:r>
              <a:rPr lang="nl-BE" sz="2800" dirty="0">
                <a:solidFill>
                  <a:schemeClr val="accent6"/>
                </a:solidFill>
                <a:latin typeface="Code New Roman" panose="020B0609020204030204" pitchFamily="49" charset="0"/>
                <a:cs typeface="Code New Roman" panose="020B0609020204030204" pitchFamily="49" charset="0"/>
              </a:rPr>
              <a:t>div </a:t>
            </a:r>
            <a:r>
              <a:rPr lang="nl-BE" sz="2800" dirty="0" err="1">
                <a:solidFill>
                  <a:schemeClr val="accent6"/>
                </a:solidFill>
                <a:latin typeface="Code New Roman" panose="020B0609020204030204" pitchFamily="49" charset="0"/>
                <a:cs typeface="Code New Roman" panose="020B0609020204030204" pitchFamily="49" charset="0"/>
              </a:rPr>
              <a:t>id</a:t>
            </a:r>
            <a:r>
              <a:rPr lang="nl-BE" sz="2800" dirty="0">
                <a:solidFill>
                  <a:schemeClr val="accent6"/>
                </a:solidFill>
                <a:latin typeface="Code New Roman" panose="020B0609020204030204" pitchFamily="49" charset="0"/>
                <a:cs typeface="Code New Roman" panose="020B0609020204030204" pitchFamily="49" charset="0"/>
              </a:rPr>
              <a:t>="</a:t>
            </a:r>
            <a:r>
              <a:rPr lang="nl-BE" sz="2800" dirty="0" err="1">
                <a:solidFill>
                  <a:schemeClr val="accent6"/>
                </a:solidFill>
                <a:latin typeface="Code New Roman" panose="020B0609020204030204" pitchFamily="49" charset="0"/>
                <a:cs typeface="Code New Roman" panose="020B0609020204030204" pitchFamily="49" charset="0"/>
              </a:rPr>
              <a:t>overlay</a:t>
            </a:r>
            <a:r>
              <a:rPr lang="nl-BE" sz="2800" dirty="0">
                <a:solidFill>
                  <a:schemeClr val="accent6"/>
                </a:solidFill>
                <a:latin typeface="Code New Roman" panose="020B0609020204030204" pitchFamily="49" charset="0"/>
                <a:cs typeface="Code New Roman" panose="020B0609020204030204" pitchFamily="49" charset="0"/>
              </a:rPr>
              <a:t>"&gt;</a:t>
            </a:r>
          </a:p>
        </p:txBody>
      </p:sp>
      <p:sp>
        <p:nvSpPr>
          <p:cNvPr id="23" name="Tekstvak 22"/>
          <p:cNvSpPr txBox="1"/>
          <p:nvPr/>
        </p:nvSpPr>
        <p:spPr>
          <a:xfrm>
            <a:off x="4421549" y="3379609"/>
            <a:ext cx="5807317" cy="523220"/>
          </a:xfrm>
          <a:prstGeom prst="rect">
            <a:avLst/>
          </a:prstGeom>
          <a:noFill/>
        </p:spPr>
        <p:txBody>
          <a:bodyPr wrap="square" rtlCol="0">
            <a:spAutoFit/>
          </a:bodyPr>
          <a:lstStyle/>
          <a:p>
            <a:r>
              <a:rPr lang="nl-BE" sz="2800" dirty="0" smtClean="0">
                <a:solidFill>
                  <a:schemeClr val="accent6"/>
                </a:solidFill>
                <a:latin typeface="Code New Roman" panose="020B0609020204030204" pitchFamily="49" charset="0"/>
                <a:cs typeface="Code New Roman" panose="020B0609020204030204" pitchFamily="49" charset="0"/>
              </a:rPr>
              <a:t>&lt;</a:t>
            </a:r>
            <a:r>
              <a:rPr lang="nl-BE" sz="2800" dirty="0">
                <a:solidFill>
                  <a:schemeClr val="accent6"/>
                </a:solidFill>
                <a:latin typeface="Code New Roman" panose="020B0609020204030204" pitchFamily="49" charset="0"/>
                <a:cs typeface="Code New Roman" panose="020B0609020204030204" pitchFamily="49" charset="0"/>
              </a:rPr>
              <a:t>div </a:t>
            </a:r>
            <a:r>
              <a:rPr lang="nl-BE" sz="2800" dirty="0" err="1">
                <a:solidFill>
                  <a:schemeClr val="accent6"/>
                </a:solidFill>
                <a:latin typeface="Code New Roman" panose="020B0609020204030204" pitchFamily="49" charset="0"/>
                <a:cs typeface="Code New Roman" panose="020B0609020204030204" pitchFamily="49" charset="0"/>
              </a:rPr>
              <a:t>id</a:t>
            </a:r>
            <a:r>
              <a:rPr lang="nl-BE" sz="2800" dirty="0">
                <a:solidFill>
                  <a:schemeClr val="accent6"/>
                </a:solidFill>
                <a:latin typeface="Code New Roman" panose="020B0609020204030204" pitchFamily="49" charset="0"/>
                <a:cs typeface="Code New Roman" panose="020B0609020204030204" pitchFamily="49" charset="0"/>
              </a:rPr>
              <a:t>="</a:t>
            </a:r>
            <a:r>
              <a:rPr lang="nl-BE" sz="2800" dirty="0" err="1" smtClean="0">
                <a:solidFill>
                  <a:schemeClr val="accent6"/>
                </a:solidFill>
                <a:latin typeface="Code New Roman" panose="020B0609020204030204" pitchFamily="49" charset="0"/>
                <a:cs typeface="Code New Roman" panose="020B0609020204030204" pitchFamily="49" charset="0"/>
              </a:rPr>
              <a:t>overlayinhoud</a:t>
            </a:r>
            <a:r>
              <a:rPr lang="nl-BE" sz="2800" dirty="0" smtClean="0">
                <a:solidFill>
                  <a:schemeClr val="accent6"/>
                </a:solidFill>
                <a:latin typeface="Code New Roman" panose="020B0609020204030204" pitchFamily="49" charset="0"/>
                <a:cs typeface="Code New Roman" panose="020B0609020204030204" pitchFamily="49" charset="0"/>
              </a:rPr>
              <a:t>"&gt;</a:t>
            </a:r>
            <a:endParaRPr lang="nl-BE" sz="2800" dirty="0">
              <a:solidFill>
                <a:schemeClr val="accent6"/>
              </a:solidFill>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3011274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146</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stap3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0" name="Tekstvak 19"/>
          <p:cNvSpPr txBox="1"/>
          <p:nvPr/>
        </p:nvSpPr>
        <p:spPr>
          <a:xfrm>
            <a:off x="1362698" y="1495206"/>
            <a:ext cx="10679048"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 volgende code toe aan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 vlak achter de </a:t>
            </a:r>
            <a:r>
              <a:rPr lang="nl-BE" sz="2800" dirty="0">
                <a:solidFill>
                  <a:schemeClr val="accent6"/>
                </a:solidFill>
                <a:latin typeface="Code New Roman" panose="020B0609020204030204" pitchFamily="49" charset="0"/>
                <a:cs typeface="Code New Roman" panose="020B0609020204030204" pitchFamily="49" charset="0"/>
              </a:rPr>
              <a:t>&lt;body&gt;</a:t>
            </a:r>
            <a:r>
              <a:rPr lang="nl-BE" sz="2800" dirty="0"/>
              <a:t>-tag:</a:t>
            </a:r>
          </a:p>
        </p:txBody>
      </p:sp>
      <p:graphicFrame>
        <p:nvGraphicFramePr>
          <p:cNvPr id="21" name="Tabel 20"/>
          <p:cNvGraphicFramePr>
            <a:graphicFrameLocks noGrp="1"/>
          </p:cNvGraphicFramePr>
          <p:nvPr>
            <p:extLst>
              <p:ext uri="{D42A27DB-BD31-4B8C-83A1-F6EECF244321}">
                <p14:modId xmlns:p14="http://schemas.microsoft.com/office/powerpoint/2010/main" val="502864615"/>
              </p:ext>
            </p:extLst>
          </p:nvPr>
        </p:nvGraphicFramePr>
        <p:xfrm>
          <a:off x="1436913" y="2698350"/>
          <a:ext cx="10578707" cy="3840480"/>
        </p:xfrm>
        <a:graphic>
          <a:graphicData uri="http://schemas.openxmlformats.org/drawingml/2006/table">
            <a:tbl>
              <a:tblPr firstRow="1" firstCol="1" bandRow="1">
                <a:tableStyleId>{5C22544A-7EE6-4342-B048-85BDC9FD1C3A}</a:tableStyleId>
              </a:tblPr>
              <a:tblGrid>
                <a:gridCol w="488591">
                  <a:extLst>
                    <a:ext uri="{9D8B030D-6E8A-4147-A177-3AD203B41FA5}">
                      <a16:colId xmlns:a16="http://schemas.microsoft.com/office/drawing/2014/main" val="2855085912"/>
                    </a:ext>
                  </a:extLst>
                </a:gridCol>
                <a:gridCol w="1009011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100" b="0" dirty="0" smtClean="0">
                          <a:effectLst/>
                          <a:latin typeface="+mn-lt"/>
                          <a:ea typeface="+mn-ea"/>
                          <a:cs typeface="+mn-cs"/>
                        </a:rPr>
                        <a:t>12</a:t>
                      </a:r>
                    </a:p>
                    <a:p>
                      <a:pPr algn="r">
                        <a:lnSpc>
                          <a:spcPct val="100000"/>
                        </a:lnSpc>
                        <a:spcAft>
                          <a:spcPts val="0"/>
                        </a:spcAft>
                      </a:pPr>
                      <a:r>
                        <a:rPr lang="nl-BE" sz="2100" b="0" dirty="0" smtClean="0">
                          <a:effectLst/>
                          <a:latin typeface="+mn-lt"/>
                          <a:ea typeface="+mn-ea"/>
                          <a:cs typeface="+mn-cs"/>
                        </a:rPr>
                        <a:t>13</a:t>
                      </a:r>
                    </a:p>
                    <a:p>
                      <a:pPr algn="r">
                        <a:lnSpc>
                          <a:spcPct val="100000"/>
                        </a:lnSpc>
                        <a:spcAft>
                          <a:spcPts val="0"/>
                        </a:spcAft>
                      </a:pPr>
                      <a:endParaRPr lang="nl-BE" sz="2100" b="0" dirty="0" smtClean="0">
                        <a:effectLst/>
                        <a:latin typeface="+mn-lt"/>
                        <a:ea typeface="+mn-ea"/>
                        <a:cs typeface="+mn-cs"/>
                      </a:endParaRPr>
                    </a:p>
                    <a:p>
                      <a:pPr algn="r">
                        <a:lnSpc>
                          <a:spcPct val="100000"/>
                        </a:lnSpc>
                        <a:spcAft>
                          <a:spcPts val="0"/>
                        </a:spcAft>
                      </a:pPr>
                      <a:endParaRPr lang="nl-BE" sz="2100" b="0" dirty="0" smtClean="0">
                        <a:effectLst/>
                        <a:latin typeface="+mn-lt"/>
                        <a:ea typeface="+mn-ea"/>
                        <a:cs typeface="+mn-cs"/>
                      </a:endParaRPr>
                    </a:p>
                    <a:p>
                      <a:pPr algn="r">
                        <a:lnSpc>
                          <a:spcPct val="100000"/>
                        </a:lnSpc>
                        <a:spcAft>
                          <a:spcPts val="0"/>
                        </a:spcAft>
                      </a:pPr>
                      <a:endParaRPr lang="nl-BE" sz="2100" b="0" dirty="0" smtClean="0">
                        <a:effectLst/>
                        <a:latin typeface="+mn-lt"/>
                        <a:ea typeface="+mn-ea"/>
                        <a:cs typeface="+mn-cs"/>
                      </a:endParaRPr>
                    </a:p>
                    <a:p>
                      <a:pPr algn="r">
                        <a:lnSpc>
                          <a:spcPct val="100000"/>
                        </a:lnSpc>
                        <a:spcAft>
                          <a:spcPts val="0"/>
                        </a:spcAft>
                      </a:pPr>
                      <a:endParaRPr lang="nl-BE" sz="2100" b="0" dirty="0" smtClean="0">
                        <a:effectLst/>
                        <a:latin typeface="+mn-lt"/>
                        <a:ea typeface="+mn-ea"/>
                        <a:cs typeface="+mn-cs"/>
                      </a:endParaRPr>
                    </a:p>
                    <a:p>
                      <a:pPr algn="r">
                        <a:lnSpc>
                          <a:spcPct val="100000"/>
                        </a:lnSpc>
                        <a:spcAft>
                          <a:spcPts val="0"/>
                        </a:spcAft>
                      </a:pPr>
                      <a:endParaRPr lang="nl-BE" sz="2100" b="0" dirty="0" smtClean="0">
                        <a:effectLst/>
                        <a:latin typeface="+mn-lt"/>
                        <a:ea typeface="+mn-ea"/>
                        <a:cs typeface="+mn-cs"/>
                      </a:endParaRPr>
                    </a:p>
                    <a:p>
                      <a:pPr algn="r">
                        <a:lnSpc>
                          <a:spcPct val="100000"/>
                        </a:lnSpc>
                        <a:spcAft>
                          <a:spcPts val="0"/>
                        </a:spcAft>
                      </a:pPr>
                      <a:r>
                        <a:rPr lang="nl-BE" sz="2100" b="0" dirty="0" smtClean="0">
                          <a:effectLst/>
                          <a:latin typeface="+mn-lt"/>
                          <a:ea typeface="+mn-ea"/>
                          <a:cs typeface="+mn-cs"/>
                        </a:rPr>
                        <a:t>14</a:t>
                      </a:r>
                    </a:p>
                    <a:p>
                      <a:pPr algn="r">
                        <a:lnSpc>
                          <a:spcPct val="100000"/>
                        </a:lnSpc>
                        <a:spcAft>
                          <a:spcPts val="0"/>
                        </a:spcAft>
                      </a:pPr>
                      <a:r>
                        <a:rPr lang="nl-BE" sz="2100" b="0" dirty="0" smtClean="0">
                          <a:effectLst/>
                          <a:latin typeface="+mn-lt"/>
                          <a:ea typeface="+mn-ea"/>
                          <a:cs typeface="+mn-cs"/>
                        </a:rPr>
                        <a:t>15</a:t>
                      </a:r>
                    </a:p>
                    <a:p>
                      <a:pPr algn="r">
                        <a:lnSpc>
                          <a:spcPct val="100000"/>
                        </a:lnSpc>
                        <a:spcAft>
                          <a:spcPts val="0"/>
                        </a:spcAft>
                      </a:pPr>
                      <a:r>
                        <a:rPr lang="nl-BE" sz="2100" b="0" dirty="0" smtClean="0">
                          <a:effectLst/>
                          <a:latin typeface="+mn-lt"/>
                          <a:ea typeface="+mn-ea"/>
                          <a:cs typeface="+mn-cs"/>
                        </a:rPr>
                        <a:t>16</a:t>
                      </a:r>
                    </a:p>
                    <a:p>
                      <a:pPr algn="r">
                        <a:lnSpc>
                          <a:spcPct val="100000"/>
                        </a:lnSpc>
                        <a:spcAft>
                          <a:spcPts val="0"/>
                        </a:spcAft>
                      </a:pPr>
                      <a:r>
                        <a:rPr lang="nl-BE" sz="2100" b="0" dirty="0" smtClean="0">
                          <a:effectLst/>
                          <a:latin typeface="+mn-lt"/>
                          <a:ea typeface="+mn-ea"/>
                          <a:cs typeface="+mn-cs"/>
                        </a:rPr>
                        <a:t>17</a:t>
                      </a:r>
                    </a:p>
                    <a:p>
                      <a:pPr algn="r">
                        <a:lnSpc>
                          <a:spcPct val="100000"/>
                        </a:lnSpc>
                        <a:spcAft>
                          <a:spcPts val="0"/>
                        </a:spcAft>
                      </a:pPr>
                      <a:r>
                        <a:rPr lang="nl-BE" sz="2100" b="0" dirty="0" smtClean="0">
                          <a:effectLst/>
                          <a:latin typeface="+mn-lt"/>
                          <a:ea typeface="+mn-ea"/>
                          <a:cs typeface="+mn-cs"/>
                        </a:rPr>
                        <a:t>18</a:t>
                      </a:r>
                      <a:endParaRPr lang="nl-BE" sz="21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&lt;div </a:t>
                      </a:r>
                      <a:r>
                        <a:rPr lang="nl-BE" sz="2100" b="0" dirty="0" err="1" smtClean="0">
                          <a:solidFill>
                            <a:schemeClr val="accent6"/>
                          </a:solidFill>
                          <a:effectLst/>
                          <a:latin typeface="Code New Roman" panose="020B0609020204030204" pitchFamily="49" charset="0"/>
                          <a:cs typeface="Code New Roman" panose="020B0609020204030204" pitchFamily="49" charset="0"/>
                        </a:rPr>
                        <a:t>id</a:t>
                      </a:r>
                      <a:r>
                        <a:rPr lang="nl-BE" sz="2100" b="0" dirty="0" smtClean="0">
                          <a:solidFill>
                            <a:schemeClr val="accent6"/>
                          </a:solidFill>
                          <a:effectLst/>
                          <a:latin typeface="Code New Roman" panose="020B0609020204030204" pitchFamily="49" charset="0"/>
                          <a:cs typeface="Code New Roman" panose="020B0609020204030204" pitchFamily="49" charset="0"/>
                        </a:rPr>
                        <a:t>="</a:t>
                      </a:r>
                      <a:r>
                        <a:rPr lang="nl-BE" sz="2100" b="0" dirty="0" err="1" smtClean="0">
                          <a:solidFill>
                            <a:schemeClr val="accent6"/>
                          </a:solidFill>
                          <a:effectLst/>
                          <a:latin typeface="Code New Roman" panose="020B0609020204030204" pitchFamily="49" charset="0"/>
                          <a:cs typeface="Code New Roman" panose="020B0609020204030204" pitchFamily="49" charset="0"/>
                        </a:rPr>
                        <a:t>overlay</a:t>
                      </a:r>
                      <a:r>
                        <a:rPr lang="nl-BE" sz="2100" b="0" dirty="0" smtClean="0">
                          <a:solidFill>
                            <a:schemeClr val="accent6"/>
                          </a:solidFill>
                          <a:effectLst/>
                          <a:latin typeface="Code New Roman" panose="020B0609020204030204" pitchFamily="49" charset="0"/>
                          <a:cs typeface="Code New Roman" panose="020B0609020204030204" pitchFamily="49" charset="0"/>
                        </a:rPr>
                        <a:t>"&gt;</a:t>
                      </a:r>
                    </a:p>
                    <a:p>
                      <a:pPr marL="27305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&lt;div </a:t>
                      </a:r>
                      <a:r>
                        <a:rPr lang="nl-BE" sz="2100" b="0" dirty="0" err="1" smtClean="0">
                          <a:solidFill>
                            <a:schemeClr val="accent6"/>
                          </a:solidFill>
                          <a:effectLst/>
                          <a:latin typeface="Code New Roman" panose="020B0609020204030204" pitchFamily="49" charset="0"/>
                          <a:cs typeface="Code New Roman" panose="020B0609020204030204" pitchFamily="49" charset="0"/>
                        </a:rPr>
                        <a:t>id</a:t>
                      </a:r>
                      <a:r>
                        <a:rPr lang="nl-BE" sz="2100" b="0" dirty="0" smtClean="0">
                          <a:solidFill>
                            <a:schemeClr val="accent6"/>
                          </a:solidFill>
                          <a:effectLst/>
                          <a:latin typeface="Code New Roman" panose="020B0609020204030204" pitchFamily="49" charset="0"/>
                          <a:cs typeface="Code New Roman" panose="020B0609020204030204" pitchFamily="49" charset="0"/>
                        </a:rPr>
                        <a:t>="</a:t>
                      </a:r>
                      <a:r>
                        <a:rPr lang="nl-BE" sz="2100" b="0" dirty="0" err="1" smtClean="0">
                          <a:solidFill>
                            <a:schemeClr val="accent6"/>
                          </a:solidFill>
                          <a:effectLst/>
                          <a:latin typeface="Code New Roman" panose="020B0609020204030204" pitchFamily="49" charset="0"/>
                          <a:cs typeface="Code New Roman" panose="020B0609020204030204" pitchFamily="49" charset="0"/>
                        </a:rPr>
                        <a:t>overlayinhoud</a:t>
                      </a:r>
                      <a:r>
                        <a:rPr lang="nl-BE" sz="2100" b="0" dirty="0" smtClean="0">
                          <a:solidFill>
                            <a:schemeClr val="accent6"/>
                          </a:solidFill>
                          <a:effectLst/>
                          <a:latin typeface="Code New Roman" panose="020B0609020204030204" pitchFamily="49" charset="0"/>
                          <a:cs typeface="Code New Roman" panose="020B0609020204030204" pitchFamily="49" charset="0"/>
                        </a:rPr>
                        <a:t>"&gt;&lt;p&gt;</a:t>
                      </a:r>
                      <a:r>
                        <a:rPr lang="nl-BE" sz="2100" b="0" dirty="0" smtClean="0">
                          <a:solidFill>
                            <a:schemeClr val="tx1"/>
                          </a:solidFill>
                          <a:effectLst/>
                          <a:latin typeface="Code New Roman" panose="020B0609020204030204" pitchFamily="49" charset="0"/>
                          <a:cs typeface="Code New Roman" panose="020B0609020204030204" pitchFamily="49" charset="0"/>
                        </a:rPr>
                        <a:t>Op deze website leer je hoe je met grasmatten een heel nieuw gazon kan aanleggen. Om grasmatten te leggen moet je wel wat kennis van zaken hebben en de toestemming van de eigenaar van de grond. Ben je nog niet meerderjarig en wil je de tuin van je ouders </a:t>
                      </a:r>
                      <a:r>
                        <a:rPr lang="nl-BE" sz="2100" b="0" dirty="0" err="1" smtClean="0">
                          <a:solidFill>
                            <a:schemeClr val="tx1"/>
                          </a:solidFill>
                          <a:effectLst/>
                          <a:latin typeface="Code New Roman" panose="020B0609020204030204" pitchFamily="49" charset="0"/>
                          <a:cs typeface="Code New Roman" panose="020B0609020204030204" pitchFamily="49" charset="0"/>
                        </a:rPr>
                        <a:t>heraanleggen</a:t>
                      </a:r>
                      <a:r>
                        <a:rPr lang="nl-BE" sz="2100" b="0" dirty="0" smtClean="0">
                          <a:solidFill>
                            <a:schemeClr val="tx1"/>
                          </a:solidFill>
                          <a:effectLst/>
                          <a:latin typeface="Code New Roman" panose="020B0609020204030204" pitchFamily="49" charset="0"/>
                          <a:cs typeface="Code New Roman" panose="020B0609020204030204" pitchFamily="49" charset="0"/>
                        </a:rPr>
                        <a:t>? Vraag hen dan expliciet om hun toestemming vooraleer je de tuin begint om te woelen.</a:t>
                      </a:r>
                      <a:r>
                        <a:rPr lang="nl-BE" sz="2100" b="0" dirty="0" smtClean="0">
                          <a:solidFill>
                            <a:schemeClr val="accent6"/>
                          </a:solidFill>
                          <a:effectLst/>
                          <a:latin typeface="Code New Roman" panose="020B0609020204030204" pitchFamily="49" charset="0"/>
                          <a:cs typeface="Code New Roman" panose="020B0609020204030204" pitchFamily="49" charset="0"/>
                        </a:rPr>
                        <a:t>&lt;/p&gt;</a:t>
                      </a:r>
                    </a:p>
                    <a:p>
                      <a:pPr marL="27305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&lt;p </a:t>
                      </a:r>
                      <a:r>
                        <a:rPr lang="nl-BE" sz="2100" b="0" dirty="0" err="1" smtClean="0">
                          <a:solidFill>
                            <a:schemeClr val="accent6"/>
                          </a:solidFill>
                          <a:effectLst/>
                          <a:latin typeface="Code New Roman" panose="020B0609020204030204" pitchFamily="49" charset="0"/>
                          <a:cs typeface="Code New Roman" panose="020B0609020204030204" pitchFamily="49" charset="0"/>
                        </a:rPr>
                        <a:t>id</a:t>
                      </a:r>
                      <a:r>
                        <a:rPr lang="nl-BE" sz="2100" b="0" dirty="0" smtClean="0">
                          <a:solidFill>
                            <a:schemeClr val="accent6"/>
                          </a:solidFill>
                          <a:effectLst/>
                          <a:latin typeface="Code New Roman" panose="020B0609020204030204" pitchFamily="49" charset="0"/>
                          <a:cs typeface="Code New Roman" panose="020B0609020204030204" pitchFamily="49" charset="0"/>
                        </a:rPr>
                        <a:t>="knoppen"&gt;</a:t>
                      </a:r>
                    </a:p>
                    <a:p>
                      <a:pPr marL="27305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&lt;button </a:t>
                      </a:r>
                      <a:r>
                        <a:rPr lang="nl-BE" sz="2100" b="0" dirty="0" err="1" smtClean="0">
                          <a:solidFill>
                            <a:schemeClr val="accent6"/>
                          </a:solidFill>
                          <a:effectLst/>
                          <a:latin typeface="Code New Roman" panose="020B0609020204030204" pitchFamily="49" charset="0"/>
                          <a:cs typeface="Code New Roman" panose="020B0609020204030204" pitchFamily="49" charset="0"/>
                        </a:rPr>
                        <a:t>id</a:t>
                      </a:r>
                      <a:r>
                        <a:rPr lang="nl-BE" sz="2100" b="0" dirty="0" smtClean="0">
                          <a:solidFill>
                            <a:schemeClr val="accent6"/>
                          </a:solidFill>
                          <a:effectLst/>
                          <a:latin typeface="Code New Roman" panose="020B0609020204030204" pitchFamily="49" charset="0"/>
                          <a:cs typeface="Code New Roman" panose="020B0609020204030204" pitchFamily="49" charset="0"/>
                        </a:rPr>
                        <a:t>=“akkoord”&gt;</a:t>
                      </a:r>
                      <a:r>
                        <a:rPr lang="nl-BE" sz="2100" b="0" dirty="0" smtClean="0">
                          <a:solidFill>
                            <a:schemeClr val="tx1"/>
                          </a:solidFill>
                          <a:effectLst/>
                          <a:latin typeface="Code New Roman" panose="020B0609020204030204" pitchFamily="49" charset="0"/>
                          <a:cs typeface="Code New Roman" panose="020B0609020204030204" pitchFamily="49" charset="0"/>
                        </a:rPr>
                        <a:t>Akkoord</a:t>
                      </a:r>
                      <a:r>
                        <a:rPr lang="nl-BE" sz="2100" b="0" dirty="0" smtClean="0">
                          <a:solidFill>
                            <a:schemeClr val="accent6"/>
                          </a:solidFill>
                          <a:effectLst/>
                          <a:latin typeface="Code New Roman" panose="020B0609020204030204" pitchFamily="49" charset="0"/>
                          <a:cs typeface="Code New Roman" panose="020B0609020204030204" pitchFamily="49" charset="0"/>
                        </a:rPr>
                        <a:t>&lt;/button&gt;</a:t>
                      </a:r>
                    </a:p>
                    <a:p>
                      <a:pPr marL="27305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&lt;button </a:t>
                      </a:r>
                      <a:r>
                        <a:rPr lang="nl-BE" sz="2100" b="0" dirty="0" err="1" smtClean="0">
                          <a:solidFill>
                            <a:schemeClr val="accent6"/>
                          </a:solidFill>
                          <a:effectLst/>
                          <a:latin typeface="Code New Roman" panose="020B0609020204030204" pitchFamily="49" charset="0"/>
                          <a:cs typeface="Code New Roman" panose="020B0609020204030204" pitchFamily="49" charset="0"/>
                        </a:rPr>
                        <a:t>id</a:t>
                      </a:r>
                      <a:r>
                        <a:rPr lang="nl-BE" sz="2100" b="0" dirty="0" smtClean="0">
                          <a:solidFill>
                            <a:schemeClr val="accent6"/>
                          </a:solidFill>
                          <a:effectLst/>
                          <a:latin typeface="Code New Roman" panose="020B0609020204030204" pitchFamily="49" charset="0"/>
                          <a:cs typeface="Code New Roman" panose="020B0609020204030204" pitchFamily="49" charset="0"/>
                        </a:rPr>
                        <a:t>=“</a:t>
                      </a:r>
                      <a:r>
                        <a:rPr lang="nl-BE" sz="2100" b="0" dirty="0" err="1" smtClean="0">
                          <a:solidFill>
                            <a:schemeClr val="accent6"/>
                          </a:solidFill>
                          <a:effectLst/>
                          <a:latin typeface="Code New Roman" panose="020B0609020204030204" pitchFamily="49" charset="0"/>
                          <a:cs typeface="Code New Roman" panose="020B0609020204030204" pitchFamily="49" charset="0"/>
                        </a:rPr>
                        <a:t>nietakkoord</a:t>
                      </a:r>
                      <a:r>
                        <a:rPr lang="nl-BE" sz="2100" b="0" dirty="0" smtClean="0">
                          <a:solidFill>
                            <a:schemeClr val="accent6"/>
                          </a:solidFill>
                          <a:effectLst/>
                          <a:latin typeface="Code New Roman" panose="020B0609020204030204" pitchFamily="49" charset="0"/>
                          <a:cs typeface="Code New Roman" panose="020B0609020204030204" pitchFamily="49" charset="0"/>
                        </a:rPr>
                        <a:t>”&gt;</a:t>
                      </a:r>
                      <a:r>
                        <a:rPr lang="nl-BE" sz="2100" b="0" dirty="0" smtClean="0">
                          <a:solidFill>
                            <a:schemeClr val="tx1"/>
                          </a:solidFill>
                          <a:effectLst/>
                          <a:latin typeface="Code New Roman" panose="020B0609020204030204" pitchFamily="49" charset="0"/>
                          <a:cs typeface="Code New Roman" panose="020B0609020204030204" pitchFamily="49" charset="0"/>
                        </a:rPr>
                        <a:t>Niet akkoord</a:t>
                      </a:r>
                      <a:r>
                        <a:rPr lang="nl-BE" sz="2100" b="0" dirty="0" smtClean="0">
                          <a:solidFill>
                            <a:schemeClr val="accent6"/>
                          </a:solidFill>
                          <a:effectLst/>
                          <a:latin typeface="Code New Roman" panose="020B0609020204030204" pitchFamily="49" charset="0"/>
                          <a:cs typeface="Code New Roman" panose="020B0609020204030204" pitchFamily="49" charset="0"/>
                        </a:rPr>
                        <a:t>&lt;/button&gt;</a:t>
                      </a:r>
                    </a:p>
                    <a:p>
                      <a:pPr marL="27305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&lt;/p&gt;&lt;/div&gt;</a:t>
                      </a:r>
                    </a:p>
                    <a:p>
                      <a:pPr marL="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&lt;/div&gt;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1097640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147</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stap3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0" name="Tekstvak 19"/>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 volgende code toe aan </a:t>
            </a:r>
            <a:r>
              <a:rPr lang="nl-BE" sz="2800" dirty="0" smtClean="0">
                <a:solidFill>
                  <a:schemeClr val="accent6"/>
                </a:solidFill>
                <a:latin typeface="Code New Roman" panose="020B0609020204030204" pitchFamily="49" charset="0"/>
                <a:cs typeface="Code New Roman" panose="020B0609020204030204" pitchFamily="49" charset="0"/>
              </a:rPr>
              <a:t>opmaak.css:</a:t>
            </a:r>
            <a:endParaRPr lang="nl-BE" sz="2800" dirty="0"/>
          </a:p>
        </p:txBody>
      </p:sp>
      <p:graphicFrame>
        <p:nvGraphicFramePr>
          <p:cNvPr id="21" name="Tabel 20"/>
          <p:cNvGraphicFramePr>
            <a:graphicFrameLocks noGrp="1"/>
          </p:cNvGraphicFramePr>
          <p:nvPr>
            <p:extLst>
              <p:ext uri="{D42A27DB-BD31-4B8C-83A1-F6EECF244321}">
                <p14:modId xmlns:p14="http://schemas.microsoft.com/office/powerpoint/2010/main" val="663218005"/>
              </p:ext>
            </p:extLst>
          </p:nvPr>
        </p:nvGraphicFramePr>
        <p:xfrm>
          <a:off x="1436913" y="2198970"/>
          <a:ext cx="10578707" cy="3840480"/>
        </p:xfrm>
        <a:graphic>
          <a:graphicData uri="http://schemas.openxmlformats.org/drawingml/2006/table">
            <a:tbl>
              <a:tblPr firstRow="1" firstCol="1" bandRow="1">
                <a:tableStyleId>{5C22544A-7EE6-4342-B048-85BDC9FD1C3A}</a:tableStyleId>
              </a:tblPr>
              <a:tblGrid>
                <a:gridCol w="610251">
                  <a:extLst>
                    <a:ext uri="{9D8B030D-6E8A-4147-A177-3AD203B41FA5}">
                      <a16:colId xmlns:a16="http://schemas.microsoft.com/office/drawing/2014/main" val="2855085912"/>
                    </a:ext>
                  </a:extLst>
                </a:gridCol>
                <a:gridCol w="996845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100" b="0" dirty="0" smtClean="0">
                          <a:effectLst/>
                          <a:latin typeface="+mn-lt"/>
                          <a:ea typeface="+mn-ea"/>
                          <a:cs typeface="+mn-cs"/>
                        </a:rPr>
                        <a:t>88</a:t>
                      </a:r>
                    </a:p>
                    <a:p>
                      <a:pPr algn="r">
                        <a:lnSpc>
                          <a:spcPct val="100000"/>
                        </a:lnSpc>
                        <a:spcAft>
                          <a:spcPts val="0"/>
                        </a:spcAft>
                      </a:pPr>
                      <a:r>
                        <a:rPr lang="nl-BE" sz="2100" b="0" dirty="0" smtClean="0">
                          <a:effectLst/>
                          <a:latin typeface="+mn-lt"/>
                          <a:ea typeface="+mn-ea"/>
                          <a:cs typeface="+mn-cs"/>
                        </a:rPr>
                        <a:t>89</a:t>
                      </a:r>
                    </a:p>
                    <a:p>
                      <a:pPr algn="r">
                        <a:lnSpc>
                          <a:spcPct val="100000"/>
                        </a:lnSpc>
                        <a:spcAft>
                          <a:spcPts val="0"/>
                        </a:spcAft>
                      </a:pPr>
                      <a:r>
                        <a:rPr lang="nl-BE" sz="2100" b="0" dirty="0" smtClean="0">
                          <a:effectLst/>
                          <a:latin typeface="+mn-lt"/>
                          <a:ea typeface="+mn-ea"/>
                          <a:cs typeface="+mn-cs"/>
                        </a:rPr>
                        <a:t>90</a:t>
                      </a:r>
                    </a:p>
                    <a:p>
                      <a:pPr algn="r">
                        <a:lnSpc>
                          <a:spcPct val="100000"/>
                        </a:lnSpc>
                        <a:spcAft>
                          <a:spcPts val="0"/>
                        </a:spcAft>
                      </a:pPr>
                      <a:r>
                        <a:rPr lang="nl-BE" sz="2100" b="0" dirty="0" smtClean="0">
                          <a:effectLst/>
                          <a:latin typeface="+mn-lt"/>
                          <a:ea typeface="+mn-ea"/>
                          <a:cs typeface="+mn-cs"/>
                        </a:rPr>
                        <a:t>91</a:t>
                      </a:r>
                    </a:p>
                    <a:p>
                      <a:pPr algn="r">
                        <a:lnSpc>
                          <a:spcPct val="100000"/>
                        </a:lnSpc>
                        <a:spcAft>
                          <a:spcPts val="0"/>
                        </a:spcAft>
                      </a:pPr>
                      <a:r>
                        <a:rPr lang="nl-BE" sz="2100" b="0" dirty="0" smtClean="0">
                          <a:effectLst/>
                          <a:latin typeface="+mn-lt"/>
                          <a:ea typeface="+mn-ea"/>
                          <a:cs typeface="+mn-cs"/>
                        </a:rPr>
                        <a:t>92</a:t>
                      </a:r>
                    </a:p>
                    <a:p>
                      <a:pPr algn="r">
                        <a:lnSpc>
                          <a:spcPct val="100000"/>
                        </a:lnSpc>
                        <a:spcAft>
                          <a:spcPts val="0"/>
                        </a:spcAft>
                      </a:pPr>
                      <a:r>
                        <a:rPr lang="nl-BE" sz="2100" b="0" dirty="0" smtClean="0">
                          <a:effectLst/>
                          <a:latin typeface="+mn-lt"/>
                          <a:ea typeface="+mn-ea"/>
                          <a:cs typeface="+mn-cs"/>
                        </a:rPr>
                        <a:t>93</a:t>
                      </a:r>
                    </a:p>
                    <a:p>
                      <a:pPr algn="r">
                        <a:lnSpc>
                          <a:spcPct val="100000"/>
                        </a:lnSpc>
                        <a:spcAft>
                          <a:spcPts val="0"/>
                        </a:spcAft>
                      </a:pPr>
                      <a:r>
                        <a:rPr lang="nl-BE" sz="2100" b="0" dirty="0" smtClean="0">
                          <a:effectLst/>
                          <a:latin typeface="+mn-lt"/>
                          <a:ea typeface="+mn-ea"/>
                          <a:cs typeface="+mn-cs"/>
                        </a:rPr>
                        <a:t>94</a:t>
                      </a:r>
                    </a:p>
                    <a:p>
                      <a:pPr algn="r">
                        <a:lnSpc>
                          <a:spcPct val="100000"/>
                        </a:lnSpc>
                        <a:spcAft>
                          <a:spcPts val="0"/>
                        </a:spcAft>
                      </a:pPr>
                      <a:r>
                        <a:rPr lang="nl-BE" sz="2100" b="0" dirty="0" smtClean="0">
                          <a:effectLst/>
                          <a:latin typeface="+mn-lt"/>
                          <a:ea typeface="+mn-ea"/>
                          <a:cs typeface="+mn-cs"/>
                        </a:rPr>
                        <a:t>95</a:t>
                      </a:r>
                    </a:p>
                    <a:p>
                      <a:pPr algn="r">
                        <a:lnSpc>
                          <a:spcPct val="100000"/>
                        </a:lnSpc>
                        <a:spcAft>
                          <a:spcPts val="0"/>
                        </a:spcAft>
                      </a:pPr>
                      <a:r>
                        <a:rPr lang="nl-BE" sz="2100" b="0" dirty="0" smtClean="0">
                          <a:effectLst/>
                          <a:latin typeface="+mn-lt"/>
                          <a:ea typeface="+mn-ea"/>
                          <a:cs typeface="+mn-cs"/>
                        </a:rPr>
                        <a:t>96</a:t>
                      </a:r>
                    </a:p>
                    <a:p>
                      <a:pPr algn="r">
                        <a:lnSpc>
                          <a:spcPct val="100000"/>
                        </a:lnSpc>
                        <a:spcAft>
                          <a:spcPts val="0"/>
                        </a:spcAft>
                      </a:pPr>
                      <a:r>
                        <a:rPr lang="nl-BE" sz="2100" b="0" dirty="0" smtClean="0">
                          <a:effectLst/>
                          <a:latin typeface="+mn-lt"/>
                          <a:ea typeface="+mn-ea"/>
                          <a:cs typeface="+mn-cs"/>
                        </a:rPr>
                        <a:t>97</a:t>
                      </a:r>
                    </a:p>
                    <a:p>
                      <a:pPr algn="r">
                        <a:lnSpc>
                          <a:spcPct val="100000"/>
                        </a:lnSpc>
                        <a:spcAft>
                          <a:spcPts val="0"/>
                        </a:spcAft>
                      </a:pPr>
                      <a:r>
                        <a:rPr lang="nl-BE" sz="2100" b="0" dirty="0" smtClean="0">
                          <a:effectLst/>
                          <a:latin typeface="+mn-lt"/>
                          <a:ea typeface="+mn-ea"/>
                          <a:cs typeface="+mn-cs"/>
                        </a:rPr>
                        <a:t>98</a:t>
                      </a:r>
                    </a:p>
                    <a:p>
                      <a:pPr algn="r">
                        <a:lnSpc>
                          <a:spcPct val="100000"/>
                        </a:lnSpc>
                        <a:spcAft>
                          <a:spcPts val="0"/>
                        </a:spcAft>
                      </a:pPr>
                      <a:r>
                        <a:rPr lang="nl-BE" sz="2100" b="0" dirty="0" smtClean="0">
                          <a:effectLst/>
                          <a:latin typeface="+mn-lt"/>
                          <a:ea typeface="+mn-ea"/>
                          <a:cs typeface="+mn-cs"/>
                        </a:rPr>
                        <a:t>99</a:t>
                      </a:r>
                      <a:endParaRPr lang="nl-BE" sz="21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100" b="1" dirty="0" smtClean="0">
                          <a:solidFill>
                            <a:schemeClr val="accent6"/>
                          </a:solidFill>
                          <a:effectLst/>
                          <a:latin typeface="Code New Roman" panose="020B0609020204030204" pitchFamily="49" charset="0"/>
                          <a:cs typeface="Code New Roman" panose="020B0609020204030204" pitchFamily="49" charset="0"/>
                        </a:rPr>
                        <a:t>#overlay </a:t>
                      </a:r>
                      <a:r>
                        <a:rPr lang="en-US" sz="21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position: </a:t>
                      </a:r>
                      <a:r>
                        <a:rPr lang="en-US" sz="2100" b="0" dirty="0" smtClean="0">
                          <a:solidFill>
                            <a:schemeClr val="tx1"/>
                          </a:solidFill>
                          <a:effectLst/>
                          <a:latin typeface="Code New Roman" panose="020B0609020204030204" pitchFamily="49" charset="0"/>
                          <a:cs typeface="Code New Roman" panose="020B0609020204030204" pitchFamily="49" charset="0"/>
                        </a:rPr>
                        <a:t>fixed;</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display: </a:t>
                      </a:r>
                      <a:r>
                        <a:rPr lang="en-US" sz="2100" b="0" dirty="0" smtClean="0">
                          <a:solidFill>
                            <a:schemeClr val="tx1"/>
                          </a:solidFill>
                          <a:effectLst/>
                          <a:latin typeface="Code New Roman" panose="020B0609020204030204" pitchFamily="49" charset="0"/>
                          <a:cs typeface="Code New Roman" panose="020B0609020204030204" pitchFamily="49" charset="0"/>
                        </a:rPr>
                        <a:t>block;</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width: </a:t>
                      </a:r>
                      <a:r>
                        <a:rPr lang="en-US" sz="2100" b="0" dirty="0" smtClean="0">
                          <a:solidFill>
                            <a:schemeClr val="tx1"/>
                          </a:solidFill>
                          <a:effectLst/>
                          <a:latin typeface="Code New Roman" panose="020B0609020204030204" pitchFamily="49" charset="0"/>
                          <a:cs typeface="Code New Roman" panose="020B0609020204030204" pitchFamily="49" charset="0"/>
                        </a:rPr>
                        <a:t>100%;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height: </a:t>
                      </a:r>
                      <a:r>
                        <a:rPr lang="en-US" sz="2100" b="0" dirty="0" smtClean="0">
                          <a:solidFill>
                            <a:schemeClr val="tx1"/>
                          </a:solidFill>
                          <a:effectLst/>
                          <a:latin typeface="Code New Roman" panose="020B0609020204030204" pitchFamily="49" charset="0"/>
                          <a:cs typeface="Code New Roman" panose="020B0609020204030204" pitchFamily="49" charset="0"/>
                        </a:rPr>
                        <a:t>100%;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top: </a:t>
                      </a:r>
                      <a:r>
                        <a:rPr lang="en-US" sz="2100" b="0" dirty="0" smtClean="0">
                          <a:solidFill>
                            <a:schemeClr val="tx1"/>
                          </a:solidFill>
                          <a:effectLst/>
                          <a:latin typeface="Code New Roman" panose="020B0609020204030204" pitchFamily="49" charset="0"/>
                          <a:cs typeface="Code New Roman" panose="020B0609020204030204" pitchFamily="49" charset="0"/>
                        </a:rPr>
                        <a:t>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left: </a:t>
                      </a:r>
                      <a:r>
                        <a:rPr lang="en-US" sz="2100" b="0" dirty="0" smtClean="0">
                          <a:solidFill>
                            <a:schemeClr val="tx1"/>
                          </a:solidFill>
                          <a:effectLst/>
                          <a:latin typeface="Code New Roman" panose="020B0609020204030204" pitchFamily="49" charset="0"/>
                          <a:cs typeface="Code New Roman" panose="020B0609020204030204" pitchFamily="49" charset="0"/>
                        </a:rPr>
                        <a:t>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right: </a:t>
                      </a:r>
                      <a:r>
                        <a:rPr lang="en-US" sz="2100" b="0" dirty="0" smtClean="0">
                          <a:solidFill>
                            <a:schemeClr val="tx1"/>
                          </a:solidFill>
                          <a:effectLst/>
                          <a:latin typeface="Code New Roman" panose="020B0609020204030204" pitchFamily="49" charset="0"/>
                          <a:cs typeface="Code New Roman" panose="020B0609020204030204" pitchFamily="49" charset="0"/>
                        </a:rPr>
                        <a:t>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bottom: </a:t>
                      </a:r>
                      <a:r>
                        <a:rPr lang="en-US" sz="2100" b="0" dirty="0" smtClean="0">
                          <a:solidFill>
                            <a:schemeClr val="tx1"/>
                          </a:solidFill>
                          <a:effectLst/>
                          <a:latin typeface="Code New Roman" panose="020B0609020204030204" pitchFamily="49" charset="0"/>
                          <a:cs typeface="Code New Roman" panose="020B0609020204030204" pitchFamily="49" charset="0"/>
                        </a:rPr>
                        <a:t>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background-color: </a:t>
                      </a:r>
                      <a:r>
                        <a:rPr lang="en-US" sz="2100" b="0" dirty="0" err="1" smtClean="0">
                          <a:solidFill>
                            <a:schemeClr val="tx1"/>
                          </a:solidFill>
                          <a:effectLst/>
                          <a:latin typeface="Code New Roman" panose="020B0609020204030204" pitchFamily="49" charset="0"/>
                          <a:cs typeface="Code New Roman" panose="020B0609020204030204" pitchFamily="49" charset="0"/>
                        </a:rPr>
                        <a:t>rgba</a:t>
                      </a:r>
                      <a:r>
                        <a:rPr lang="en-US" sz="2100" b="0" dirty="0" smtClean="0">
                          <a:solidFill>
                            <a:schemeClr val="tx1"/>
                          </a:solidFill>
                          <a:effectLst/>
                          <a:latin typeface="Code New Roman" panose="020B0609020204030204" pitchFamily="49" charset="0"/>
                          <a:cs typeface="Code New Roman" panose="020B0609020204030204" pitchFamily="49" charset="0"/>
                        </a:rPr>
                        <a:t>(0,0,0,0.7);</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z-index: </a:t>
                      </a:r>
                      <a:r>
                        <a:rPr lang="en-US" sz="2100" b="0" dirty="0" smtClean="0">
                          <a:solidFill>
                            <a:schemeClr val="tx1"/>
                          </a:solidFill>
                          <a:effectLst/>
                          <a:latin typeface="Code New Roman" panose="020B0609020204030204" pitchFamily="49" charset="0"/>
                          <a:cs typeface="Code New Roman" panose="020B0609020204030204" pitchFamily="49" charset="0"/>
                        </a:rPr>
                        <a:t>5;</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389398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147</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stap3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0" name="Tekstvak 19"/>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 volgende code toe aan </a:t>
            </a:r>
            <a:r>
              <a:rPr lang="nl-BE" sz="2800" dirty="0" smtClean="0">
                <a:solidFill>
                  <a:schemeClr val="accent6"/>
                </a:solidFill>
                <a:latin typeface="Code New Roman" panose="020B0609020204030204" pitchFamily="49" charset="0"/>
                <a:cs typeface="Code New Roman" panose="020B0609020204030204" pitchFamily="49" charset="0"/>
              </a:rPr>
              <a:t>opmaak.css:</a:t>
            </a:r>
            <a:endParaRPr lang="nl-BE" sz="2800" dirty="0"/>
          </a:p>
        </p:txBody>
      </p:sp>
      <p:graphicFrame>
        <p:nvGraphicFramePr>
          <p:cNvPr id="21" name="Tabel 20"/>
          <p:cNvGraphicFramePr>
            <a:graphicFrameLocks noGrp="1"/>
          </p:cNvGraphicFramePr>
          <p:nvPr>
            <p:extLst>
              <p:ext uri="{D42A27DB-BD31-4B8C-83A1-F6EECF244321}">
                <p14:modId xmlns:p14="http://schemas.microsoft.com/office/powerpoint/2010/main" val="1173489313"/>
              </p:ext>
            </p:extLst>
          </p:nvPr>
        </p:nvGraphicFramePr>
        <p:xfrm>
          <a:off x="1436913" y="2198970"/>
          <a:ext cx="10578707" cy="3840480"/>
        </p:xfrm>
        <a:graphic>
          <a:graphicData uri="http://schemas.openxmlformats.org/drawingml/2006/table">
            <a:tbl>
              <a:tblPr firstRow="1" firstCol="1" bandRow="1">
                <a:tableStyleId>{5C22544A-7EE6-4342-B048-85BDC9FD1C3A}</a:tableStyleId>
              </a:tblPr>
              <a:tblGrid>
                <a:gridCol w="610251">
                  <a:extLst>
                    <a:ext uri="{9D8B030D-6E8A-4147-A177-3AD203B41FA5}">
                      <a16:colId xmlns:a16="http://schemas.microsoft.com/office/drawing/2014/main" val="2855085912"/>
                    </a:ext>
                  </a:extLst>
                </a:gridCol>
                <a:gridCol w="996845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100" b="0" dirty="0" smtClean="0">
                          <a:effectLst/>
                          <a:latin typeface="+mn-lt"/>
                          <a:ea typeface="+mn-ea"/>
                          <a:cs typeface="+mn-cs"/>
                        </a:rPr>
                        <a:t>101</a:t>
                      </a:r>
                    </a:p>
                    <a:p>
                      <a:pPr algn="r">
                        <a:lnSpc>
                          <a:spcPct val="100000"/>
                        </a:lnSpc>
                        <a:spcAft>
                          <a:spcPts val="0"/>
                        </a:spcAft>
                      </a:pPr>
                      <a:r>
                        <a:rPr lang="nl-BE" sz="2100" b="0" dirty="0" smtClean="0">
                          <a:effectLst/>
                          <a:latin typeface="+mn-lt"/>
                          <a:ea typeface="+mn-ea"/>
                          <a:cs typeface="+mn-cs"/>
                        </a:rPr>
                        <a:t>102</a:t>
                      </a:r>
                    </a:p>
                    <a:p>
                      <a:pPr algn="r">
                        <a:lnSpc>
                          <a:spcPct val="100000"/>
                        </a:lnSpc>
                        <a:spcAft>
                          <a:spcPts val="0"/>
                        </a:spcAft>
                      </a:pPr>
                      <a:r>
                        <a:rPr lang="nl-BE" sz="2100" b="0" dirty="0" smtClean="0">
                          <a:effectLst/>
                          <a:latin typeface="+mn-lt"/>
                          <a:ea typeface="+mn-ea"/>
                          <a:cs typeface="+mn-cs"/>
                        </a:rPr>
                        <a:t>103</a:t>
                      </a:r>
                    </a:p>
                    <a:p>
                      <a:pPr algn="r">
                        <a:lnSpc>
                          <a:spcPct val="100000"/>
                        </a:lnSpc>
                        <a:spcAft>
                          <a:spcPts val="0"/>
                        </a:spcAft>
                      </a:pPr>
                      <a:r>
                        <a:rPr lang="nl-BE" sz="2100" b="0" dirty="0" smtClean="0">
                          <a:effectLst/>
                          <a:latin typeface="+mn-lt"/>
                          <a:ea typeface="+mn-ea"/>
                          <a:cs typeface="+mn-cs"/>
                        </a:rPr>
                        <a:t>104</a:t>
                      </a:r>
                    </a:p>
                    <a:p>
                      <a:pPr algn="r">
                        <a:lnSpc>
                          <a:spcPct val="100000"/>
                        </a:lnSpc>
                        <a:spcAft>
                          <a:spcPts val="0"/>
                        </a:spcAft>
                      </a:pPr>
                      <a:r>
                        <a:rPr lang="nl-BE" sz="2100" b="0" dirty="0" smtClean="0">
                          <a:effectLst/>
                          <a:latin typeface="+mn-lt"/>
                          <a:ea typeface="+mn-ea"/>
                          <a:cs typeface="+mn-cs"/>
                        </a:rPr>
                        <a:t>105</a:t>
                      </a:r>
                    </a:p>
                    <a:p>
                      <a:pPr algn="r">
                        <a:lnSpc>
                          <a:spcPct val="100000"/>
                        </a:lnSpc>
                        <a:spcAft>
                          <a:spcPts val="0"/>
                        </a:spcAft>
                      </a:pPr>
                      <a:r>
                        <a:rPr lang="nl-BE" sz="2100" b="0" dirty="0" smtClean="0">
                          <a:effectLst/>
                          <a:latin typeface="+mn-lt"/>
                          <a:ea typeface="+mn-ea"/>
                          <a:cs typeface="+mn-cs"/>
                        </a:rPr>
                        <a:t>106</a:t>
                      </a:r>
                    </a:p>
                    <a:p>
                      <a:pPr algn="r">
                        <a:lnSpc>
                          <a:spcPct val="100000"/>
                        </a:lnSpc>
                        <a:spcAft>
                          <a:spcPts val="0"/>
                        </a:spcAft>
                      </a:pPr>
                      <a:r>
                        <a:rPr lang="nl-BE" sz="2100" b="0" dirty="0" smtClean="0">
                          <a:effectLst/>
                          <a:latin typeface="+mn-lt"/>
                          <a:ea typeface="+mn-ea"/>
                          <a:cs typeface="+mn-cs"/>
                        </a:rPr>
                        <a:t>107</a:t>
                      </a:r>
                    </a:p>
                    <a:p>
                      <a:pPr algn="r">
                        <a:lnSpc>
                          <a:spcPct val="100000"/>
                        </a:lnSpc>
                        <a:spcAft>
                          <a:spcPts val="0"/>
                        </a:spcAft>
                      </a:pPr>
                      <a:r>
                        <a:rPr lang="nl-BE" sz="2100" b="0" dirty="0" smtClean="0">
                          <a:effectLst/>
                          <a:latin typeface="+mn-lt"/>
                          <a:ea typeface="+mn-ea"/>
                          <a:cs typeface="+mn-cs"/>
                        </a:rPr>
                        <a:t>108</a:t>
                      </a:r>
                    </a:p>
                    <a:p>
                      <a:pPr algn="r">
                        <a:lnSpc>
                          <a:spcPct val="100000"/>
                        </a:lnSpc>
                        <a:spcAft>
                          <a:spcPts val="0"/>
                        </a:spcAft>
                      </a:pPr>
                      <a:r>
                        <a:rPr lang="nl-BE" sz="2100" b="0" dirty="0" smtClean="0">
                          <a:effectLst/>
                          <a:latin typeface="+mn-lt"/>
                          <a:ea typeface="+mn-ea"/>
                          <a:cs typeface="+mn-cs"/>
                        </a:rPr>
                        <a:t>109</a:t>
                      </a:r>
                    </a:p>
                    <a:p>
                      <a:pPr algn="r">
                        <a:lnSpc>
                          <a:spcPct val="100000"/>
                        </a:lnSpc>
                        <a:spcAft>
                          <a:spcPts val="0"/>
                        </a:spcAft>
                      </a:pPr>
                      <a:r>
                        <a:rPr lang="nl-BE" sz="2100" b="0" dirty="0" smtClean="0">
                          <a:effectLst/>
                          <a:latin typeface="+mn-lt"/>
                          <a:ea typeface="+mn-ea"/>
                          <a:cs typeface="+mn-cs"/>
                        </a:rPr>
                        <a:t>110</a:t>
                      </a:r>
                    </a:p>
                    <a:p>
                      <a:pPr algn="r">
                        <a:lnSpc>
                          <a:spcPct val="100000"/>
                        </a:lnSpc>
                        <a:spcAft>
                          <a:spcPts val="0"/>
                        </a:spcAft>
                      </a:pPr>
                      <a:r>
                        <a:rPr lang="nl-BE" sz="2100" b="0" dirty="0" smtClean="0">
                          <a:effectLst/>
                          <a:latin typeface="+mn-lt"/>
                          <a:ea typeface="+mn-ea"/>
                          <a:cs typeface="+mn-cs"/>
                        </a:rPr>
                        <a:t>111</a:t>
                      </a:r>
                    </a:p>
                    <a:p>
                      <a:pPr algn="r">
                        <a:lnSpc>
                          <a:spcPct val="100000"/>
                        </a:lnSpc>
                        <a:spcAft>
                          <a:spcPts val="0"/>
                        </a:spcAft>
                      </a:pPr>
                      <a:r>
                        <a:rPr lang="nl-BE" sz="2100" b="0" dirty="0" smtClean="0">
                          <a:effectLst/>
                          <a:latin typeface="+mn-lt"/>
                          <a:ea typeface="+mn-ea"/>
                          <a:cs typeface="+mn-cs"/>
                        </a:rPr>
                        <a:t>112</a:t>
                      </a:r>
                      <a:endParaRPr lang="nl-BE" sz="21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100" b="1" dirty="0" smtClean="0">
                          <a:solidFill>
                            <a:schemeClr val="accent6"/>
                          </a:solidFill>
                          <a:effectLst/>
                          <a:latin typeface="Code New Roman" panose="020B0609020204030204" pitchFamily="49" charset="0"/>
                          <a:cs typeface="Code New Roman" panose="020B0609020204030204" pitchFamily="49" charset="0"/>
                        </a:rPr>
                        <a:t>#</a:t>
                      </a:r>
                      <a:r>
                        <a:rPr lang="en-US" sz="2100" b="1" dirty="0" err="1" smtClean="0">
                          <a:solidFill>
                            <a:schemeClr val="accent6"/>
                          </a:solidFill>
                          <a:effectLst/>
                          <a:latin typeface="Code New Roman" panose="020B0609020204030204" pitchFamily="49" charset="0"/>
                          <a:cs typeface="Code New Roman" panose="020B0609020204030204" pitchFamily="49" charset="0"/>
                        </a:rPr>
                        <a:t>overlayinhoud</a:t>
                      </a:r>
                      <a:r>
                        <a:rPr lang="en-US" sz="2100" b="1" dirty="0" smtClean="0">
                          <a:solidFill>
                            <a:schemeClr val="accent6"/>
                          </a:solidFill>
                          <a:effectLst/>
                          <a:latin typeface="Code New Roman" panose="020B0609020204030204" pitchFamily="49" charset="0"/>
                          <a:cs typeface="Code New Roman" panose="020B0609020204030204" pitchFamily="49" charset="0"/>
                        </a:rPr>
                        <a:t> </a:t>
                      </a:r>
                      <a:r>
                        <a:rPr lang="en-US" sz="21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6"/>
                          </a:solidFill>
                          <a:effectLst/>
                          <a:latin typeface="Code New Roman" panose="020B0609020204030204" pitchFamily="49" charset="0"/>
                          <a:cs typeface="Code New Roman" panose="020B0609020204030204" pitchFamily="49" charset="0"/>
                        </a:rPr>
                        <a:t>	</a:t>
                      </a:r>
                      <a:r>
                        <a:rPr lang="en-US" sz="2100" b="0" dirty="0" smtClean="0">
                          <a:solidFill>
                            <a:schemeClr val="accent1"/>
                          </a:solidFill>
                          <a:effectLst/>
                          <a:latin typeface="Code New Roman" panose="020B0609020204030204" pitchFamily="49" charset="0"/>
                          <a:cs typeface="Code New Roman" panose="020B0609020204030204" pitchFamily="49" charset="0"/>
                        </a:rPr>
                        <a:t>position: </a:t>
                      </a:r>
                      <a:r>
                        <a:rPr lang="en-US" sz="2100" b="0" dirty="0" smtClean="0">
                          <a:solidFill>
                            <a:schemeClr val="tx1"/>
                          </a:solidFill>
                          <a:effectLst/>
                          <a:latin typeface="Code New Roman" panose="020B0609020204030204" pitchFamily="49" charset="0"/>
                          <a:cs typeface="Code New Roman" panose="020B0609020204030204" pitchFamily="49" charset="0"/>
                        </a:rPr>
                        <a:t>absolute;</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background-color: </a:t>
                      </a:r>
                      <a:r>
                        <a:rPr lang="en-US" sz="2100" b="0" dirty="0" smtClean="0">
                          <a:solidFill>
                            <a:schemeClr val="tx1"/>
                          </a:solidFill>
                          <a:effectLst/>
                          <a:latin typeface="Code New Roman" panose="020B0609020204030204" pitchFamily="49" charset="0"/>
                          <a:cs typeface="Code New Roman" panose="020B0609020204030204" pitchFamily="49" charset="0"/>
                        </a:rPr>
                        <a:t>white;</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padding: </a:t>
                      </a:r>
                      <a:r>
                        <a:rPr lang="en-US" sz="2100" b="0" dirty="0" smtClean="0">
                          <a:solidFill>
                            <a:schemeClr val="tx1"/>
                          </a:solidFill>
                          <a:effectLst/>
                          <a:latin typeface="Code New Roman" panose="020B0609020204030204" pitchFamily="49" charset="0"/>
                          <a:cs typeface="Code New Roman" panose="020B0609020204030204" pitchFamily="49" charset="0"/>
                        </a:rPr>
                        <a:t>25px;</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width: </a:t>
                      </a:r>
                      <a:r>
                        <a:rPr lang="en-US" sz="2100" b="0" dirty="0" smtClean="0">
                          <a:solidFill>
                            <a:schemeClr val="tx1"/>
                          </a:solidFill>
                          <a:effectLst/>
                          <a:latin typeface="Code New Roman" panose="020B0609020204030204" pitchFamily="49" charset="0"/>
                          <a:cs typeface="Code New Roman" panose="020B0609020204030204" pitchFamily="49" charset="0"/>
                        </a:rPr>
                        <a:t>400px;</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height: </a:t>
                      </a:r>
                      <a:r>
                        <a:rPr lang="en-US" sz="2100" b="0" dirty="0" smtClean="0">
                          <a:solidFill>
                            <a:schemeClr val="tx1"/>
                          </a:solidFill>
                          <a:effectLst/>
                          <a:latin typeface="Code New Roman" panose="020B0609020204030204" pitchFamily="49" charset="0"/>
                          <a:cs typeface="Code New Roman" panose="020B0609020204030204" pitchFamily="49" charset="0"/>
                        </a:rPr>
                        <a:t>250px;</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top: </a:t>
                      </a:r>
                      <a:r>
                        <a:rPr lang="en-US" sz="2100" b="0" dirty="0" smtClean="0">
                          <a:solidFill>
                            <a:schemeClr val="tx1"/>
                          </a:solidFill>
                          <a:effectLst/>
                          <a:latin typeface="Code New Roman" panose="020B0609020204030204" pitchFamily="49" charset="0"/>
                          <a:cs typeface="Code New Roman" panose="020B0609020204030204" pitchFamily="49" charset="0"/>
                        </a:rPr>
                        <a:t>50%;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left: </a:t>
                      </a:r>
                      <a:r>
                        <a:rPr lang="en-US" sz="2100" b="0" dirty="0" smtClean="0">
                          <a:solidFill>
                            <a:schemeClr val="tx1"/>
                          </a:solidFill>
                          <a:effectLst/>
                          <a:latin typeface="Code New Roman" panose="020B0609020204030204" pitchFamily="49" charset="0"/>
                          <a:cs typeface="Code New Roman" panose="020B0609020204030204" pitchFamily="49" charset="0"/>
                        </a:rPr>
                        <a:t>50%;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font-size: </a:t>
                      </a:r>
                      <a:r>
                        <a:rPr lang="en-US" sz="2100" b="0" dirty="0" smtClean="0">
                          <a:solidFill>
                            <a:schemeClr val="tx1"/>
                          </a:solidFill>
                          <a:effectLst/>
                          <a:latin typeface="Code New Roman" panose="020B0609020204030204" pitchFamily="49" charset="0"/>
                          <a:cs typeface="Code New Roman" panose="020B0609020204030204" pitchFamily="49" charset="0"/>
                        </a:rPr>
                        <a:t>50px;</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transform: </a:t>
                      </a:r>
                      <a:r>
                        <a:rPr lang="en-US" sz="2100" b="0" dirty="0" smtClean="0">
                          <a:solidFill>
                            <a:schemeClr val="tx1"/>
                          </a:solidFill>
                          <a:effectLst/>
                          <a:latin typeface="Code New Roman" panose="020B0609020204030204" pitchFamily="49" charset="0"/>
                          <a:cs typeface="Code New Roman" panose="020B0609020204030204" pitchFamily="49" charset="0"/>
                        </a:rPr>
                        <a:t>translate(-50%,-50%);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a:t>
                      </a:r>
                      <a:r>
                        <a:rPr lang="en-US" sz="2100" b="0" dirty="0" err="1" smtClean="0">
                          <a:solidFill>
                            <a:schemeClr val="accent1"/>
                          </a:solidFill>
                          <a:effectLst/>
                          <a:latin typeface="Code New Roman" panose="020B0609020204030204" pitchFamily="49" charset="0"/>
                          <a:cs typeface="Code New Roman" panose="020B0609020204030204" pitchFamily="49" charset="0"/>
                        </a:rPr>
                        <a:t>ms</a:t>
                      </a:r>
                      <a:r>
                        <a:rPr lang="en-US" sz="2100" b="0" dirty="0" smtClean="0">
                          <a:solidFill>
                            <a:schemeClr val="accent1"/>
                          </a:solidFill>
                          <a:effectLst/>
                          <a:latin typeface="Code New Roman" panose="020B0609020204030204" pitchFamily="49" charset="0"/>
                          <a:cs typeface="Code New Roman" panose="020B0609020204030204" pitchFamily="49" charset="0"/>
                        </a:rPr>
                        <a:t>-transform: </a:t>
                      </a:r>
                      <a:r>
                        <a:rPr lang="en-US" sz="2100" b="0" dirty="0" smtClean="0">
                          <a:solidFill>
                            <a:schemeClr val="tx1"/>
                          </a:solidFill>
                          <a:effectLst/>
                          <a:latin typeface="Code New Roman" panose="020B0609020204030204" pitchFamily="49" charset="0"/>
                          <a:cs typeface="Code New Roman" panose="020B0609020204030204" pitchFamily="49" charset="0"/>
                        </a:rPr>
                        <a:t>translate(-50%,-50%);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711051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147</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stap3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0" name="Tekstvak 19"/>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 volgende code toe aan </a:t>
            </a:r>
            <a:r>
              <a:rPr lang="nl-BE" sz="2800" dirty="0" smtClean="0">
                <a:solidFill>
                  <a:schemeClr val="accent6"/>
                </a:solidFill>
                <a:latin typeface="Code New Roman" panose="020B0609020204030204" pitchFamily="49" charset="0"/>
                <a:cs typeface="Code New Roman" panose="020B0609020204030204" pitchFamily="49" charset="0"/>
              </a:rPr>
              <a:t>opmaak.css:</a:t>
            </a:r>
            <a:endParaRPr lang="nl-BE" sz="2800" dirty="0"/>
          </a:p>
        </p:txBody>
      </p:sp>
      <p:graphicFrame>
        <p:nvGraphicFramePr>
          <p:cNvPr id="21" name="Tabel 20"/>
          <p:cNvGraphicFramePr>
            <a:graphicFrameLocks noGrp="1"/>
          </p:cNvGraphicFramePr>
          <p:nvPr>
            <p:extLst>
              <p:ext uri="{D42A27DB-BD31-4B8C-83A1-F6EECF244321}">
                <p14:modId xmlns:p14="http://schemas.microsoft.com/office/powerpoint/2010/main" val="2557197825"/>
              </p:ext>
            </p:extLst>
          </p:nvPr>
        </p:nvGraphicFramePr>
        <p:xfrm>
          <a:off x="1436913" y="2198970"/>
          <a:ext cx="10578707" cy="960120"/>
        </p:xfrm>
        <a:graphic>
          <a:graphicData uri="http://schemas.openxmlformats.org/drawingml/2006/table">
            <a:tbl>
              <a:tblPr firstRow="1" firstCol="1" bandRow="1">
                <a:tableStyleId>{5C22544A-7EE6-4342-B048-85BDC9FD1C3A}</a:tableStyleId>
              </a:tblPr>
              <a:tblGrid>
                <a:gridCol w="610251">
                  <a:extLst>
                    <a:ext uri="{9D8B030D-6E8A-4147-A177-3AD203B41FA5}">
                      <a16:colId xmlns:a16="http://schemas.microsoft.com/office/drawing/2014/main" val="2855085912"/>
                    </a:ext>
                  </a:extLst>
                </a:gridCol>
                <a:gridCol w="996845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100" b="0" dirty="0" smtClean="0">
                          <a:effectLst/>
                          <a:latin typeface="+mn-lt"/>
                          <a:ea typeface="+mn-ea"/>
                          <a:cs typeface="+mn-cs"/>
                        </a:rPr>
                        <a:t>114</a:t>
                      </a:r>
                    </a:p>
                    <a:p>
                      <a:pPr algn="r">
                        <a:lnSpc>
                          <a:spcPct val="100000"/>
                        </a:lnSpc>
                        <a:spcAft>
                          <a:spcPts val="0"/>
                        </a:spcAft>
                      </a:pPr>
                      <a:r>
                        <a:rPr lang="nl-BE" sz="2100" b="0" dirty="0" smtClean="0">
                          <a:effectLst/>
                          <a:latin typeface="+mn-lt"/>
                          <a:ea typeface="+mn-ea"/>
                          <a:cs typeface="+mn-cs"/>
                        </a:rPr>
                        <a:t>115</a:t>
                      </a:r>
                    </a:p>
                    <a:p>
                      <a:pPr algn="r">
                        <a:lnSpc>
                          <a:spcPct val="100000"/>
                        </a:lnSpc>
                        <a:spcAft>
                          <a:spcPts val="0"/>
                        </a:spcAft>
                      </a:pPr>
                      <a:r>
                        <a:rPr lang="nl-BE" sz="2100" b="0" dirty="0" smtClean="0">
                          <a:effectLst/>
                          <a:latin typeface="+mn-lt"/>
                          <a:ea typeface="+mn-ea"/>
                          <a:cs typeface="+mn-cs"/>
                        </a:rPr>
                        <a:t>116</a:t>
                      </a:r>
                      <a:endParaRPr lang="nl-BE" sz="21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100" b="1" dirty="0" smtClean="0">
                          <a:solidFill>
                            <a:schemeClr val="accent6"/>
                          </a:solidFill>
                          <a:effectLst/>
                          <a:latin typeface="Code New Roman" panose="020B0609020204030204" pitchFamily="49" charset="0"/>
                          <a:cs typeface="Code New Roman" panose="020B0609020204030204" pitchFamily="49" charset="0"/>
                        </a:rPr>
                        <a:t>#</a:t>
                      </a:r>
                      <a:r>
                        <a:rPr lang="en-US" sz="2100" b="1" dirty="0" err="1" smtClean="0">
                          <a:solidFill>
                            <a:schemeClr val="accent6"/>
                          </a:solidFill>
                          <a:effectLst/>
                          <a:latin typeface="Code New Roman" panose="020B0609020204030204" pitchFamily="49" charset="0"/>
                          <a:cs typeface="Code New Roman" panose="020B0609020204030204" pitchFamily="49" charset="0"/>
                        </a:rPr>
                        <a:t>knoppen</a:t>
                      </a:r>
                      <a:r>
                        <a:rPr lang="en-US" sz="2100" b="1" dirty="0" smtClean="0">
                          <a:solidFill>
                            <a:schemeClr val="accent6"/>
                          </a:solidFill>
                          <a:effectLst/>
                          <a:latin typeface="Code New Roman" panose="020B0609020204030204" pitchFamily="49" charset="0"/>
                          <a:cs typeface="Code New Roman" panose="020B0609020204030204" pitchFamily="49" charset="0"/>
                        </a:rPr>
                        <a:t> </a:t>
                      </a:r>
                      <a:r>
                        <a:rPr lang="en-US" sz="21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6"/>
                          </a:solidFill>
                          <a:effectLst/>
                          <a:latin typeface="Code New Roman" panose="020B0609020204030204" pitchFamily="49" charset="0"/>
                          <a:cs typeface="Code New Roman" panose="020B0609020204030204" pitchFamily="49" charset="0"/>
                        </a:rPr>
                        <a:t>	</a:t>
                      </a:r>
                      <a:r>
                        <a:rPr lang="en-US" sz="2100" b="0" dirty="0" smtClean="0">
                          <a:solidFill>
                            <a:schemeClr val="accent1"/>
                          </a:solidFill>
                          <a:effectLst/>
                          <a:latin typeface="Code New Roman" panose="020B0609020204030204" pitchFamily="49" charset="0"/>
                          <a:cs typeface="Code New Roman" panose="020B0609020204030204" pitchFamily="49" charset="0"/>
                        </a:rPr>
                        <a:t>text-align: </a:t>
                      </a:r>
                      <a:r>
                        <a:rPr lang="en-US" sz="2100" b="0" dirty="0" smtClean="0">
                          <a:solidFill>
                            <a:schemeClr val="tx1"/>
                          </a:solidFill>
                          <a:effectLst/>
                          <a:latin typeface="Code New Roman" panose="020B0609020204030204" pitchFamily="49" charset="0"/>
                          <a:cs typeface="Code New Roman" panose="020B0609020204030204" pitchFamily="49" charset="0"/>
                        </a:rPr>
                        <a:t>center;</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386221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147</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2" name="Rechthoek 21"/>
          <p:cNvSpPr/>
          <p:nvPr/>
        </p:nvSpPr>
        <p:spPr>
          <a:xfrm>
            <a:off x="1463039" y="1446078"/>
            <a:ext cx="10578707" cy="70747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4400" dirty="0" smtClean="0">
                <a:latin typeface="Code New Roman" panose="020B0609020204030204" pitchFamily="49" charset="0"/>
                <a:cs typeface="Code New Roman" panose="020B0609020204030204" pitchFamily="49" charset="0"/>
              </a:rPr>
              <a:t>#</a:t>
            </a:r>
            <a:r>
              <a:rPr lang="nl-BE" sz="4400" dirty="0" err="1" smtClean="0">
                <a:latin typeface="Code New Roman" panose="020B0609020204030204" pitchFamily="49" charset="0"/>
                <a:cs typeface="Code New Roman" panose="020B0609020204030204" pitchFamily="49" charset="0"/>
              </a:rPr>
              <a:t>overlay</a:t>
            </a:r>
            <a:endParaRPr lang="nl-BE" sz="44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23146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position: </a:t>
            </a:r>
            <a:r>
              <a:rPr lang="nl-BE" sz="2800" dirty="0" err="1">
                <a:latin typeface="Code New Roman" panose="020B0609020204030204" pitchFamily="49" charset="0"/>
                <a:cs typeface="Code New Roman" panose="020B0609020204030204" pitchFamily="49" charset="0"/>
              </a:rPr>
              <a:t>fixed</a:t>
            </a:r>
            <a:r>
              <a:rPr lang="nl-BE" sz="2800" dirty="0">
                <a:latin typeface="Code New Roman" panose="020B0609020204030204" pitchFamily="49" charset="0"/>
                <a:cs typeface="Code New Roman" panose="020B0609020204030204" pitchFamily="49" charset="0"/>
              </a:rPr>
              <a:t>;</a:t>
            </a:r>
          </a:p>
        </p:txBody>
      </p:sp>
      <p:sp>
        <p:nvSpPr>
          <p:cNvPr id="25" name="Rechthoek 24"/>
          <p:cNvSpPr/>
          <p:nvPr/>
        </p:nvSpPr>
        <p:spPr>
          <a:xfrm>
            <a:off x="1463039" y="38025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display: block;</a:t>
            </a:r>
          </a:p>
        </p:txBody>
      </p:sp>
      <p:sp>
        <p:nvSpPr>
          <p:cNvPr id="26" name="Rechthoek 25"/>
          <p:cNvSpPr/>
          <p:nvPr/>
        </p:nvSpPr>
        <p:spPr>
          <a:xfrm>
            <a:off x="1463039" y="5290459"/>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width: 100%;</a:t>
            </a:r>
          </a:p>
          <a:p>
            <a:r>
              <a:rPr lang="nl-BE" sz="2800" dirty="0" err="1">
                <a:latin typeface="Code New Roman" panose="020B0609020204030204" pitchFamily="49" charset="0"/>
                <a:cs typeface="Code New Roman" panose="020B0609020204030204" pitchFamily="49" charset="0"/>
              </a:rPr>
              <a:t>height</a:t>
            </a:r>
            <a:r>
              <a:rPr lang="nl-BE" sz="2800" dirty="0">
                <a:latin typeface="Code New Roman" panose="020B0609020204030204" pitchFamily="49" charset="0"/>
                <a:cs typeface="Code New Roman" panose="020B0609020204030204" pitchFamily="49" charset="0"/>
              </a:rPr>
              <a:t>: 100%;</a:t>
            </a:r>
          </a:p>
        </p:txBody>
      </p:sp>
      <p:sp>
        <p:nvSpPr>
          <p:cNvPr id="27" name="Rechthoek 26"/>
          <p:cNvSpPr/>
          <p:nvPr/>
        </p:nvSpPr>
        <p:spPr>
          <a:xfrm>
            <a:off x="5397494" y="23146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8" name="Rechthoek 27"/>
          <p:cNvSpPr/>
          <p:nvPr/>
        </p:nvSpPr>
        <p:spPr>
          <a:xfrm>
            <a:off x="5397494" y="38025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5397494" y="5290459"/>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3" name="Tekstvak 2"/>
          <p:cNvSpPr txBox="1"/>
          <p:nvPr/>
        </p:nvSpPr>
        <p:spPr>
          <a:xfrm>
            <a:off x="5527343" y="2330929"/>
            <a:ext cx="6514403" cy="1384995"/>
          </a:xfrm>
          <a:prstGeom prst="rect">
            <a:avLst/>
          </a:prstGeom>
          <a:noFill/>
        </p:spPr>
        <p:txBody>
          <a:bodyPr wrap="square" rtlCol="0">
            <a:spAutoFit/>
          </a:bodyPr>
          <a:lstStyle/>
          <a:p>
            <a:r>
              <a:rPr lang="nl-BE" sz="2800" dirty="0"/>
              <a:t>De plaats van de </a:t>
            </a:r>
            <a:r>
              <a:rPr lang="nl-BE" sz="2800" dirty="0" err="1"/>
              <a:t>overlay</a:t>
            </a:r>
            <a:r>
              <a:rPr lang="nl-BE" sz="2800" dirty="0"/>
              <a:t> op de pagina is niet afhankelijk van andere elementen.</a:t>
            </a:r>
          </a:p>
        </p:txBody>
      </p:sp>
      <p:sp>
        <p:nvSpPr>
          <p:cNvPr id="24" name="Tekstvak 23"/>
          <p:cNvSpPr txBox="1"/>
          <p:nvPr/>
        </p:nvSpPr>
        <p:spPr>
          <a:xfrm>
            <a:off x="5527343" y="3826511"/>
            <a:ext cx="6514403" cy="954107"/>
          </a:xfrm>
          <a:prstGeom prst="rect">
            <a:avLst/>
          </a:prstGeom>
          <a:noFill/>
        </p:spPr>
        <p:txBody>
          <a:bodyPr wrap="square" rtlCol="0">
            <a:spAutoFit/>
          </a:bodyPr>
          <a:lstStyle/>
          <a:p>
            <a:r>
              <a:rPr lang="nl-BE" sz="2800" dirty="0"/>
              <a:t>De </a:t>
            </a:r>
            <a:r>
              <a:rPr lang="nl-BE" sz="2800" dirty="0" err="1"/>
              <a:t>overlay</a:t>
            </a:r>
            <a:r>
              <a:rPr lang="nl-BE" sz="2800" dirty="0"/>
              <a:t> moet worden getoond op het scherm.</a:t>
            </a:r>
          </a:p>
        </p:txBody>
      </p:sp>
      <p:sp>
        <p:nvSpPr>
          <p:cNvPr id="30" name="Tekstvak 29"/>
          <p:cNvSpPr txBox="1"/>
          <p:nvPr/>
        </p:nvSpPr>
        <p:spPr>
          <a:xfrm>
            <a:off x="5527343" y="5303519"/>
            <a:ext cx="6514403" cy="523220"/>
          </a:xfrm>
          <a:prstGeom prst="rect">
            <a:avLst/>
          </a:prstGeom>
          <a:noFill/>
        </p:spPr>
        <p:txBody>
          <a:bodyPr wrap="square" rtlCol="0">
            <a:spAutoFit/>
          </a:bodyPr>
          <a:lstStyle/>
          <a:p>
            <a:r>
              <a:rPr lang="nl-BE" sz="2800" dirty="0"/>
              <a:t>De </a:t>
            </a:r>
            <a:r>
              <a:rPr lang="nl-BE" sz="2800" dirty="0" err="1"/>
              <a:t>overlay</a:t>
            </a:r>
            <a:r>
              <a:rPr lang="nl-BE" sz="2800" dirty="0"/>
              <a:t> vult het volledige scherm.</a:t>
            </a:r>
          </a:p>
        </p:txBody>
      </p:sp>
    </p:spTree>
    <p:extLst>
      <p:ext uri="{BB962C8B-B14F-4D97-AF65-F5344CB8AC3E}">
        <p14:creationId xmlns:p14="http://schemas.microsoft.com/office/powerpoint/2010/main" val="1341045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75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4" grpId="0"/>
      <p:bldP spid="3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 Gras doen groeien in laagjes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rId3" action="ppaction://hlinksldjump"/>
          </p:cNvPr>
          <p:cNvSpPr/>
          <p:nvPr/>
        </p:nvSpPr>
        <p:spPr>
          <a:xfrm>
            <a:off x="1463039" y="1413179"/>
            <a:ext cx="5175039" cy="16589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10.1 Laagjes over elkaar leggen</a:t>
            </a:r>
            <a:endParaRPr lang="nl-BE" sz="2800" dirty="0"/>
          </a:p>
        </p:txBody>
      </p:sp>
      <p:sp>
        <p:nvSpPr>
          <p:cNvPr id="10" name="Rechthoek 9">
            <a:hlinkClick r:id="rId4" action="ppaction://hlinksldjump"/>
          </p:cNvPr>
          <p:cNvSpPr/>
          <p:nvPr/>
        </p:nvSpPr>
        <p:spPr>
          <a:xfrm>
            <a:off x="6794833" y="1413179"/>
            <a:ext cx="5246914" cy="1658983"/>
          </a:xfrm>
          <a:prstGeom prst="rect">
            <a:avLst/>
          </a:prstGeom>
          <a:solidFill>
            <a:schemeClr val="accent6"/>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nl-BE" sz="2800" dirty="0" smtClean="0"/>
              <a:t>10.2 Een gewaarschuwde bezoeker</a:t>
            </a:r>
            <a:endParaRPr lang="nl-BE" sz="2800" dirty="0"/>
          </a:p>
        </p:txBody>
      </p:sp>
      <p:sp>
        <p:nvSpPr>
          <p:cNvPr id="11" name="Rechthoek 10">
            <a:hlinkClick r:id="rId5" action="ppaction://hlinksldjump"/>
          </p:cNvPr>
          <p:cNvSpPr/>
          <p:nvPr/>
        </p:nvSpPr>
        <p:spPr>
          <a:xfrm>
            <a:off x="1463039" y="3232044"/>
            <a:ext cx="5175039" cy="1658983"/>
          </a:xfrm>
          <a:prstGeom prst="rect">
            <a:avLst/>
          </a:prstGeom>
          <a:solidFill>
            <a:schemeClr val="accent6"/>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BE" sz="2800" dirty="0" smtClean="0"/>
              <a:t>10.3 Vloeiende bewegingen</a:t>
            </a:r>
            <a:endParaRPr lang="nl-BE" sz="2800" dirty="0"/>
          </a:p>
        </p:txBody>
      </p:sp>
      <p:sp>
        <p:nvSpPr>
          <p:cNvPr id="12" name="Rechthoek 11">
            <a:hlinkClick r:id="rId6" action="ppaction://hlinksldjump"/>
          </p:cNvPr>
          <p:cNvSpPr/>
          <p:nvPr/>
        </p:nvSpPr>
        <p:spPr>
          <a:xfrm>
            <a:off x="6794833" y="3232044"/>
            <a:ext cx="5246914" cy="1658983"/>
          </a:xfrm>
          <a:prstGeom prst="rect">
            <a:avLst/>
          </a:prstGeom>
          <a:solidFill>
            <a:schemeClr val="accent6"/>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BE" sz="2800" dirty="0" smtClean="0"/>
              <a:t>10.4 Opmaak wijzigen met </a:t>
            </a:r>
            <a:r>
              <a:rPr lang="nl-BE" sz="2800" dirty="0" err="1" smtClean="0"/>
              <a:t>jQuery</a:t>
            </a:r>
            <a:endParaRPr lang="nl-BE" sz="2800" dirty="0"/>
          </a:p>
        </p:txBody>
      </p:sp>
      <p:sp>
        <p:nvSpPr>
          <p:cNvPr id="13" name="Rechthoek 12">
            <a:hlinkClick r:id="rId7" action="ppaction://hlinksldjump"/>
          </p:cNvPr>
          <p:cNvSpPr/>
          <p:nvPr/>
        </p:nvSpPr>
        <p:spPr>
          <a:xfrm>
            <a:off x="1463039" y="5050909"/>
            <a:ext cx="10578707" cy="1658983"/>
          </a:xfrm>
          <a:prstGeom prst="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10.5 Oefeningen</a:t>
            </a:r>
            <a:endParaRPr lang="nl-BE" sz="2800" dirty="0"/>
          </a:p>
        </p:txBody>
      </p:sp>
    </p:spTree>
    <p:extLst>
      <p:ext uri="{BB962C8B-B14F-4D97-AF65-F5344CB8AC3E}">
        <p14:creationId xmlns:p14="http://schemas.microsoft.com/office/powerpoint/2010/main" val="2047265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147</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2" name="Rechthoek 21"/>
          <p:cNvSpPr/>
          <p:nvPr/>
        </p:nvSpPr>
        <p:spPr>
          <a:xfrm>
            <a:off x="1463039" y="1446078"/>
            <a:ext cx="10578707" cy="70747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4400" dirty="0" smtClean="0">
                <a:latin typeface="Code New Roman" panose="020B0609020204030204" pitchFamily="49" charset="0"/>
                <a:cs typeface="Code New Roman" panose="020B0609020204030204" pitchFamily="49" charset="0"/>
              </a:rPr>
              <a:t>#</a:t>
            </a:r>
            <a:r>
              <a:rPr lang="nl-BE" sz="4400" dirty="0" err="1" smtClean="0">
                <a:latin typeface="Code New Roman" panose="020B0609020204030204" pitchFamily="49" charset="0"/>
                <a:cs typeface="Code New Roman" panose="020B0609020204030204" pitchFamily="49" charset="0"/>
              </a:rPr>
              <a:t>overlay</a:t>
            </a:r>
            <a:endParaRPr lang="nl-BE" sz="44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2311743"/>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top: 0;</a:t>
            </a:r>
          </a:p>
          <a:p>
            <a:r>
              <a:rPr lang="nl-BE" sz="2800" dirty="0" err="1">
                <a:latin typeface="Code New Roman" panose="020B0609020204030204" pitchFamily="49" charset="0"/>
                <a:cs typeface="Code New Roman" panose="020B0609020204030204" pitchFamily="49" charset="0"/>
              </a:rPr>
              <a:t>left</a:t>
            </a:r>
            <a:r>
              <a:rPr lang="nl-BE" sz="2800" dirty="0">
                <a:latin typeface="Code New Roman" panose="020B0609020204030204" pitchFamily="49" charset="0"/>
                <a:cs typeface="Code New Roman" panose="020B0609020204030204" pitchFamily="49" charset="0"/>
              </a:rPr>
              <a:t>: 0</a:t>
            </a:r>
            <a:r>
              <a:rPr lang="nl-BE" sz="2800" dirty="0" smtClean="0">
                <a:latin typeface="Code New Roman" panose="020B0609020204030204" pitchFamily="49" charset="0"/>
                <a:cs typeface="Code New Roman" panose="020B0609020204030204" pitchFamily="49" charset="0"/>
              </a:rPr>
              <a:t>;</a:t>
            </a:r>
            <a:endParaRPr lang="nl-BE" sz="2800" dirty="0" smtClean="0">
              <a:latin typeface="Code New Roman" panose="020B0609020204030204" pitchFamily="49" charset="0"/>
              <a:cs typeface="Code New Roman" panose="020B0609020204030204" pitchFamily="49" charset="0"/>
            </a:endParaRPr>
          </a:p>
        </p:txBody>
      </p:sp>
      <p:sp>
        <p:nvSpPr>
          <p:cNvPr id="25" name="Rechthoek 24"/>
          <p:cNvSpPr/>
          <p:nvPr/>
        </p:nvSpPr>
        <p:spPr>
          <a:xfrm>
            <a:off x="1463039" y="38025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background-</a:t>
            </a:r>
            <a:r>
              <a:rPr lang="nl-BE" sz="2800" dirty="0" err="1">
                <a:latin typeface="Code New Roman" panose="020B0609020204030204" pitchFamily="49" charset="0"/>
                <a:cs typeface="Code New Roman" panose="020B0609020204030204" pitchFamily="49" charset="0"/>
              </a:rPr>
              <a:t>color</a:t>
            </a:r>
            <a:r>
              <a:rPr lang="nl-BE" sz="2800" dirty="0">
                <a:latin typeface="Code New Roman" panose="020B0609020204030204" pitchFamily="49" charset="0"/>
                <a:cs typeface="Code New Roman" panose="020B0609020204030204" pitchFamily="49" charset="0"/>
              </a:rPr>
              <a:t>: </a:t>
            </a:r>
            <a:r>
              <a:rPr lang="nl-BE" sz="2800" dirty="0" err="1">
                <a:latin typeface="Code New Roman" panose="020B0609020204030204" pitchFamily="49" charset="0"/>
                <a:cs typeface="Code New Roman" panose="020B0609020204030204" pitchFamily="49" charset="0"/>
              </a:rPr>
              <a:t>rgba</a:t>
            </a:r>
            <a:r>
              <a:rPr lang="nl-BE" sz="2800" dirty="0">
                <a:latin typeface="Code New Roman" panose="020B0609020204030204" pitchFamily="49" charset="0"/>
                <a:cs typeface="Code New Roman" panose="020B0609020204030204" pitchFamily="49" charset="0"/>
              </a:rPr>
              <a:t>(0,0,0,0.5);</a:t>
            </a:r>
          </a:p>
        </p:txBody>
      </p:sp>
      <p:sp>
        <p:nvSpPr>
          <p:cNvPr id="26" name="Rechthoek 25"/>
          <p:cNvSpPr/>
          <p:nvPr/>
        </p:nvSpPr>
        <p:spPr>
          <a:xfrm>
            <a:off x="1463039" y="5290459"/>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err="1">
                <a:latin typeface="Code New Roman" panose="020B0609020204030204" pitchFamily="49" charset="0"/>
                <a:cs typeface="Code New Roman" panose="020B0609020204030204" pitchFamily="49" charset="0"/>
              </a:rPr>
              <a:t>z</a:t>
            </a:r>
            <a:r>
              <a:rPr lang="nl-BE" sz="2800" dirty="0">
                <a:latin typeface="Code New Roman" panose="020B0609020204030204" pitchFamily="49" charset="0"/>
                <a:cs typeface="Code New Roman" panose="020B0609020204030204" pitchFamily="49" charset="0"/>
              </a:rPr>
              <a:t>-index: 5;</a:t>
            </a:r>
          </a:p>
        </p:txBody>
      </p:sp>
      <p:sp>
        <p:nvSpPr>
          <p:cNvPr id="27" name="Rechthoek 26"/>
          <p:cNvSpPr/>
          <p:nvPr/>
        </p:nvSpPr>
        <p:spPr>
          <a:xfrm>
            <a:off x="5397494" y="23146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8" name="Rechthoek 27"/>
          <p:cNvSpPr/>
          <p:nvPr/>
        </p:nvSpPr>
        <p:spPr>
          <a:xfrm>
            <a:off x="5397494" y="38025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5397494" y="5290459"/>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1" name="Tekstvak 20"/>
          <p:cNvSpPr txBox="1"/>
          <p:nvPr/>
        </p:nvSpPr>
        <p:spPr>
          <a:xfrm>
            <a:off x="5527343" y="2330929"/>
            <a:ext cx="6514403" cy="954107"/>
          </a:xfrm>
          <a:prstGeom prst="rect">
            <a:avLst/>
          </a:prstGeom>
          <a:noFill/>
        </p:spPr>
        <p:txBody>
          <a:bodyPr wrap="square" rtlCol="0">
            <a:spAutoFit/>
          </a:bodyPr>
          <a:lstStyle/>
          <a:p>
            <a:r>
              <a:rPr lang="nl-BE" sz="2800" dirty="0"/>
              <a:t>De </a:t>
            </a:r>
            <a:r>
              <a:rPr lang="nl-BE" sz="2800" dirty="0" err="1"/>
              <a:t>overlay</a:t>
            </a:r>
            <a:r>
              <a:rPr lang="nl-BE" sz="2800" dirty="0"/>
              <a:t> komt tot volledig tegen de rand van het browservenster.</a:t>
            </a:r>
          </a:p>
        </p:txBody>
      </p:sp>
      <p:sp>
        <p:nvSpPr>
          <p:cNvPr id="24" name="Tekstvak 23"/>
          <p:cNvSpPr txBox="1"/>
          <p:nvPr/>
        </p:nvSpPr>
        <p:spPr>
          <a:xfrm>
            <a:off x="5527343" y="3826511"/>
            <a:ext cx="6514403" cy="954107"/>
          </a:xfrm>
          <a:prstGeom prst="rect">
            <a:avLst/>
          </a:prstGeom>
          <a:noFill/>
        </p:spPr>
        <p:txBody>
          <a:bodyPr wrap="square" rtlCol="0">
            <a:spAutoFit/>
          </a:bodyPr>
          <a:lstStyle/>
          <a:p>
            <a:r>
              <a:rPr lang="nl-BE" sz="2800" dirty="0"/>
              <a:t>De achtergrondkleur van de </a:t>
            </a:r>
            <a:r>
              <a:rPr lang="nl-BE" sz="2800" dirty="0" err="1"/>
              <a:t>overlay</a:t>
            </a:r>
            <a:r>
              <a:rPr lang="nl-BE" sz="2800" dirty="0"/>
              <a:t> is zwart en is voor 50% transparant.</a:t>
            </a:r>
          </a:p>
        </p:txBody>
      </p:sp>
      <p:sp>
        <p:nvSpPr>
          <p:cNvPr id="30" name="Tekstvak 29"/>
          <p:cNvSpPr txBox="1"/>
          <p:nvPr/>
        </p:nvSpPr>
        <p:spPr>
          <a:xfrm>
            <a:off x="5527343" y="5303519"/>
            <a:ext cx="6514403" cy="1384995"/>
          </a:xfrm>
          <a:prstGeom prst="rect">
            <a:avLst/>
          </a:prstGeom>
          <a:noFill/>
        </p:spPr>
        <p:txBody>
          <a:bodyPr wrap="square" rtlCol="0">
            <a:spAutoFit/>
          </a:bodyPr>
          <a:lstStyle/>
          <a:p>
            <a:r>
              <a:rPr lang="nl-BE" sz="2800" dirty="0"/>
              <a:t>De </a:t>
            </a:r>
            <a:r>
              <a:rPr lang="nl-BE" sz="2800" dirty="0" err="1"/>
              <a:t>overlay</a:t>
            </a:r>
            <a:r>
              <a:rPr lang="nl-BE" sz="2800" dirty="0"/>
              <a:t> wordt over alle andere lagen heen gelegd (dit is de hoogste </a:t>
            </a:r>
            <a:r>
              <a:rPr lang="nl-BE" sz="2800" dirty="0" smtClean="0"/>
              <a:t/>
            </a:r>
            <a:br>
              <a:rPr lang="nl-BE" sz="2800" dirty="0" smtClean="0"/>
            </a:br>
            <a:r>
              <a:rPr lang="nl-BE" sz="2800" dirty="0" err="1" smtClean="0"/>
              <a:t>z</a:t>
            </a:r>
            <a:r>
              <a:rPr lang="nl-BE" sz="2800" dirty="0" smtClean="0"/>
              <a:t>-index-waarde</a:t>
            </a:r>
            <a:r>
              <a:rPr lang="nl-BE" sz="2800" dirty="0"/>
              <a:t>).</a:t>
            </a:r>
          </a:p>
        </p:txBody>
      </p:sp>
    </p:spTree>
    <p:extLst>
      <p:ext uri="{BB962C8B-B14F-4D97-AF65-F5344CB8AC3E}">
        <p14:creationId xmlns:p14="http://schemas.microsoft.com/office/powerpoint/2010/main" val="3027299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75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75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4" grpId="0"/>
      <p:bldP spid="3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148</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2" name="Rechthoek 21"/>
          <p:cNvSpPr/>
          <p:nvPr/>
        </p:nvSpPr>
        <p:spPr>
          <a:xfrm>
            <a:off x="1463039" y="1446078"/>
            <a:ext cx="10578707" cy="70747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4400" dirty="0" smtClean="0">
                <a:latin typeface="Code New Roman" panose="020B0609020204030204" pitchFamily="49" charset="0"/>
                <a:cs typeface="Code New Roman" panose="020B0609020204030204" pitchFamily="49" charset="0"/>
              </a:rPr>
              <a:t>#</a:t>
            </a:r>
            <a:r>
              <a:rPr lang="nl-BE" sz="4400" dirty="0" err="1" smtClean="0">
                <a:latin typeface="Code New Roman" panose="020B0609020204030204" pitchFamily="49" charset="0"/>
                <a:cs typeface="Code New Roman" panose="020B0609020204030204" pitchFamily="49" charset="0"/>
              </a:rPr>
              <a:t>overlayinhoud</a:t>
            </a:r>
            <a:endParaRPr lang="nl-BE" sz="44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23146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p</a:t>
            </a:r>
            <a:r>
              <a:rPr lang="nl-BE" sz="2800" dirty="0" smtClean="0">
                <a:latin typeface="Code New Roman" panose="020B0609020204030204" pitchFamily="49" charset="0"/>
                <a:cs typeface="Code New Roman" panose="020B0609020204030204" pitchFamily="49" charset="0"/>
              </a:rPr>
              <a:t>osition: absolute;</a:t>
            </a:r>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38025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top: 50%;</a:t>
            </a:r>
          </a:p>
          <a:p>
            <a:r>
              <a:rPr lang="nl-BE" sz="2800" dirty="0" err="1">
                <a:latin typeface="Code New Roman" panose="020B0609020204030204" pitchFamily="49" charset="0"/>
                <a:cs typeface="Code New Roman" panose="020B0609020204030204" pitchFamily="49" charset="0"/>
              </a:rPr>
              <a:t>left</a:t>
            </a:r>
            <a:r>
              <a:rPr lang="nl-BE" sz="2800" dirty="0">
                <a:latin typeface="Code New Roman" panose="020B0609020204030204" pitchFamily="49" charset="0"/>
                <a:cs typeface="Code New Roman" panose="020B0609020204030204" pitchFamily="49" charset="0"/>
              </a:rPr>
              <a:t>: 50%;</a:t>
            </a:r>
          </a:p>
        </p:txBody>
      </p:sp>
      <p:sp>
        <p:nvSpPr>
          <p:cNvPr id="26" name="Rechthoek 25"/>
          <p:cNvSpPr/>
          <p:nvPr/>
        </p:nvSpPr>
        <p:spPr>
          <a:xfrm>
            <a:off x="1463039" y="5290459"/>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background-</a:t>
            </a:r>
            <a:r>
              <a:rPr lang="nl-BE" sz="2800" dirty="0" err="1">
                <a:latin typeface="Code New Roman" panose="020B0609020204030204" pitchFamily="49" charset="0"/>
                <a:cs typeface="Code New Roman" panose="020B0609020204030204" pitchFamily="49" charset="0"/>
              </a:rPr>
              <a:t>color</a:t>
            </a:r>
            <a:r>
              <a:rPr lang="nl-BE" sz="2800" dirty="0">
                <a:latin typeface="Code New Roman" panose="020B0609020204030204" pitchFamily="49" charset="0"/>
                <a:cs typeface="Code New Roman" panose="020B0609020204030204" pitchFamily="49" charset="0"/>
              </a:rPr>
              <a:t>: </a:t>
            </a:r>
            <a:r>
              <a:rPr lang="nl-BE" sz="2800" dirty="0" err="1">
                <a:latin typeface="Code New Roman" panose="020B0609020204030204" pitchFamily="49" charset="0"/>
                <a:cs typeface="Code New Roman" panose="020B0609020204030204" pitchFamily="49" charset="0"/>
              </a:rPr>
              <a:t>white</a:t>
            </a:r>
            <a:r>
              <a:rPr lang="nl-BE" sz="2800" dirty="0">
                <a:latin typeface="Code New Roman" panose="020B0609020204030204" pitchFamily="49" charset="0"/>
                <a:cs typeface="Code New Roman" panose="020B0609020204030204" pitchFamily="49" charset="0"/>
              </a:rPr>
              <a:t>;</a:t>
            </a:r>
          </a:p>
        </p:txBody>
      </p:sp>
      <p:sp>
        <p:nvSpPr>
          <p:cNvPr id="27" name="Rechthoek 26"/>
          <p:cNvSpPr/>
          <p:nvPr/>
        </p:nvSpPr>
        <p:spPr>
          <a:xfrm>
            <a:off x="5397494" y="23146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8" name="Rechthoek 27"/>
          <p:cNvSpPr/>
          <p:nvPr/>
        </p:nvSpPr>
        <p:spPr>
          <a:xfrm>
            <a:off x="5397494" y="38025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5397494" y="5290459"/>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1" name="Tekstvak 20"/>
          <p:cNvSpPr txBox="1"/>
          <p:nvPr/>
        </p:nvSpPr>
        <p:spPr>
          <a:xfrm>
            <a:off x="5527342" y="2371311"/>
            <a:ext cx="6514403" cy="1200329"/>
          </a:xfrm>
          <a:prstGeom prst="rect">
            <a:avLst/>
          </a:prstGeom>
          <a:noFill/>
        </p:spPr>
        <p:txBody>
          <a:bodyPr wrap="square" rtlCol="0">
            <a:spAutoFit/>
          </a:bodyPr>
          <a:lstStyle/>
          <a:p>
            <a:r>
              <a:rPr lang="nl-BE" sz="2400" dirty="0"/>
              <a:t>De plaats van het kadertje op de pagina is niet afhankelijk van andere elementen, wel van de grootte van het browservenster.</a:t>
            </a:r>
          </a:p>
        </p:txBody>
      </p:sp>
      <p:sp>
        <p:nvSpPr>
          <p:cNvPr id="24" name="Tekstvak 23"/>
          <p:cNvSpPr txBox="1"/>
          <p:nvPr/>
        </p:nvSpPr>
        <p:spPr>
          <a:xfrm>
            <a:off x="5527342" y="3798716"/>
            <a:ext cx="6514403" cy="1384995"/>
          </a:xfrm>
          <a:prstGeom prst="rect">
            <a:avLst/>
          </a:prstGeom>
          <a:noFill/>
        </p:spPr>
        <p:txBody>
          <a:bodyPr wrap="square" rtlCol="0">
            <a:spAutoFit/>
          </a:bodyPr>
          <a:lstStyle/>
          <a:p>
            <a:r>
              <a:rPr lang="nl-BE" sz="2800" dirty="0"/>
              <a:t>De linkerbovenhoek van het kadertje wordt horizontaal en verticaal in het midden van het scherm geplaatst.</a:t>
            </a:r>
          </a:p>
        </p:txBody>
      </p:sp>
      <p:sp>
        <p:nvSpPr>
          <p:cNvPr id="30" name="Tekstvak 29"/>
          <p:cNvSpPr txBox="1"/>
          <p:nvPr/>
        </p:nvSpPr>
        <p:spPr>
          <a:xfrm>
            <a:off x="5527343" y="5303519"/>
            <a:ext cx="6514403" cy="954107"/>
          </a:xfrm>
          <a:prstGeom prst="rect">
            <a:avLst/>
          </a:prstGeom>
          <a:noFill/>
        </p:spPr>
        <p:txBody>
          <a:bodyPr wrap="square" rtlCol="0">
            <a:spAutoFit/>
          </a:bodyPr>
          <a:lstStyle/>
          <a:p>
            <a:r>
              <a:rPr lang="nl-BE" sz="2800" dirty="0"/>
              <a:t>De achtergrondkleur van het kadertje is </a:t>
            </a:r>
            <a:r>
              <a:rPr lang="nl-BE" sz="2800" dirty="0" smtClean="0"/>
              <a:t>wit.</a:t>
            </a:r>
            <a:endParaRPr lang="nl-BE" sz="2800" dirty="0"/>
          </a:p>
        </p:txBody>
      </p:sp>
    </p:spTree>
    <p:extLst>
      <p:ext uri="{BB962C8B-B14F-4D97-AF65-F5344CB8AC3E}">
        <p14:creationId xmlns:p14="http://schemas.microsoft.com/office/powerpoint/2010/main" val="3562917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75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75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4" grpId="0"/>
      <p:bldP spid="30"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148</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2" name="Rechthoek 21"/>
          <p:cNvSpPr/>
          <p:nvPr/>
        </p:nvSpPr>
        <p:spPr>
          <a:xfrm>
            <a:off x="1463039" y="1446078"/>
            <a:ext cx="10578707" cy="70747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4400" dirty="0" smtClean="0">
                <a:latin typeface="Code New Roman" panose="020B0609020204030204" pitchFamily="49" charset="0"/>
                <a:cs typeface="Code New Roman" panose="020B0609020204030204" pitchFamily="49" charset="0"/>
              </a:rPr>
              <a:t>#</a:t>
            </a:r>
            <a:r>
              <a:rPr lang="nl-BE" sz="4400" dirty="0" err="1" smtClean="0">
                <a:latin typeface="Code New Roman" panose="020B0609020204030204" pitchFamily="49" charset="0"/>
                <a:cs typeface="Code New Roman" panose="020B0609020204030204" pitchFamily="49" charset="0"/>
              </a:rPr>
              <a:t>overlayinhoud</a:t>
            </a:r>
            <a:endParaRPr lang="nl-BE" sz="44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23146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padding: 25px;</a:t>
            </a:r>
          </a:p>
        </p:txBody>
      </p:sp>
      <p:sp>
        <p:nvSpPr>
          <p:cNvPr id="25" name="Rechthoek 24"/>
          <p:cNvSpPr/>
          <p:nvPr/>
        </p:nvSpPr>
        <p:spPr>
          <a:xfrm>
            <a:off x="1463039" y="38025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width: 400px;</a:t>
            </a:r>
          </a:p>
          <a:p>
            <a:r>
              <a:rPr lang="nl-BE" sz="2800" dirty="0" err="1">
                <a:latin typeface="Code New Roman" panose="020B0609020204030204" pitchFamily="49" charset="0"/>
                <a:cs typeface="Code New Roman" panose="020B0609020204030204" pitchFamily="49" charset="0"/>
              </a:rPr>
              <a:t>height</a:t>
            </a:r>
            <a:r>
              <a:rPr lang="nl-BE" sz="2800" dirty="0">
                <a:latin typeface="Code New Roman" panose="020B0609020204030204" pitchFamily="49" charset="0"/>
                <a:cs typeface="Code New Roman" panose="020B0609020204030204" pitchFamily="49" charset="0"/>
              </a:rPr>
              <a:t>: 250px;</a:t>
            </a:r>
          </a:p>
        </p:txBody>
      </p:sp>
      <p:sp>
        <p:nvSpPr>
          <p:cNvPr id="26" name="Rechthoek 25"/>
          <p:cNvSpPr/>
          <p:nvPr/>
        </p:nvSpPr>
        <p:spPr>
          <a:xfrm>
            <a:off x="1463039" y="5290459"/>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b-NO" sz="2000" dirty="0">
                <a:latin typeface="Code New Roman" panose="020B0609020204030204" pitchFamily="49" charset="0"/>
                <a:cs typeface="Code New Roman" panose="020B0609020204030204" pitchFamily="49" charset="0"/>
              </a:rPr>
              <a:t>transform: </a:t>
            </a:r>
          </a:p>
          <a:p>
            <a:r>
              <a:rPr lang="nb-NO" sz="2000" dirty="0">
                <a:latin typeface="Code New Roman" panose="020B0609020204030204" pitchFamily="49" charset="0"/>
                <a:cs typeface="Code New Roman" panose="020B0609020204030204" pitchFamily="49" charset="0"/>
              </a:rPr>
              <a:t>translate(-50%,-50%);</a:t>
            </a:r>
          </a:p>
          <a:p>
            <a:r>
              <a:rPr lang="nb-NO" sz="2000" dirty="0">
                <a:latin typeface="Code New Roman" panose="020B0609020204030204" pitchFamily="49" charset="0"/>
                <a:cs typeface="Code New Roman" panose="020B0609020204030204" pitchFamily="49" charset="0"/>
              </a:rPr>
              <a:t>-ms-transform: </a:t>
            </a:r>
          </a:p>
          <a:p>
            <a:r>
              <a:rPr lang="nb-NO" sz="2000" dirty="0">
                <a:latin typeface="Code New Roman" panose="020B0609020204030204" pitchFamily="49" charset="0"/>
                <a:cs typeface="Code New Roman" panose="020B0609020204030204" pitchFamily="49" charset="0"/>
              </a:rPr>
              <a:t>translate(-50%,-50%);</a:t>
            </a:r>
          </a:p>
        </p:txBody>
      </p:sp>
      <p:sp>
        <p:nvSpPr>
          <p:cNvPr id="27" name="Rechthoek 26"/>
          <p:cNvSpPr/>
          <p:nvPr/>
        </p:nvSpPr>
        <p:spPr>
          <a:xfrm>
            <a:off x="5397494" y="23146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8" name="Rechthoek 27"/>
          <p:cNvSpPr/>
          <p:nvPr/>
        </p:nvSpPr>
        <p:spPr>
          <a:xfrm>
            <a:off x="5397494" y="38025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5397494" y="5290459"/>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1" name="Tekstvak 20"/>
          <p:cNvSpPr txBox="1"/>
          <p:nvPr/>
        </p:nvSpPr>
        <p:spPr>
          <a:xfrm>
            <a:off x="5527343" y="2330929"/>
            <a:ext cx="6514403" cy="954107"/>
          </a:xfrm>
          <a:prstGeom prst="rect">
            <a:avLst/>
          </a:prstGeom>
          <a:noFill/>
        </p:spPr>
        <p:txBody>
          <a:bodyPr wrap="square" rtlCol="0">
            <a:spAutoFit/>
          </a:bodyPr>
          <a:lstStyle/>
          <a:p>
            <a:r>
              <a:rPr lang="nl-BE" sz="2800" dirty="0"/>
              <a:t>De inhoud van het kadertje staat 25 pixels van de </a:t>
            </a:r>
            <a:r>
              <a:rPr lang="nl-BE" sz="2800" dirty="0" smtClean="0"/>
              <a:t>rand.</a:t>
            </a:r>
            <a:endParaRPr lang="nl-BE" sz="2800" dirty="0"/>
          </a:p>
        </p:txBody>
      </p:sp>
      <p:sp>
        <p:nvSpPr>
          <p:cNvPr id="24" name="Tekstvak 23"/>
          <p:cNvSpPr txBox="1"/>
          <p:nvPr/>
        </p:nvSpPr>
        <p:spPr>
          <a:xfrm>
            <a:off x="5527343" y="3826511"/>
            <a:ext cx="6514403" cy="954107"/>
          </a:xfrm>
          <a:prstGeom prst="rect">
            <a:avLst/>
          </a:prstGeom>
          <a:noFill/>
        </p:spPr>
        <p:txBody>
          <a:bodyPr wrap="square" rtlCol="0">
            <a:spAutoFit/>
          </a:bodyPr>
          <a:lstStyle/>
          <a:p>
            <a:r>
              <a:rPr lang="nl-BE" sz="2800" dirty="0"/>
              <a:t>Het kadertje is 400 pixels breed en 250 pixels hoog.</a:t>
            </a:r>
          </a:p>
        </p:txBody>
      </p:sp>
      <p:sp>
        <p:nvSpPr>
          <p:cNvPr id="30" name="Tekstvak 29"/>
          <p:cNvSpPr txBox="1"/>
          <p:nvPr/>
        </p:nvSpPr>
        <p:spPr>
          <a:xfrm>
            <a:off x="5527343" y="5303519"/>
            <a:ext cx="6514403" cy="954107"/>
          </a:xfrm>
          <a:prstGeom prst="rect">
            <a:avLst/>
          </a:prstGeom>
          <a:noFill/>
        </p:spPr>
        <p:txBody>
          <a:bodyPr wrap="square" rtlCol="0">
            <a:spAutoFit/>
          </a:bodyPr>
          <a:lstStyle/>
          <a:p>
            <a:r>
              <a:rPr lang="nl-BE" sz="2800" dirty="0"/>
              <a:t>De helft van het kadertje wordt boven en links van het middelpunt gezet.</a:t>
            </a:r>
          </a:p>
        </p:txBody>
      </p:sp>
    </p:spTree>
    <p:extLst>
      <p:ext uri="{BB962C8B-B14F-4D97-AF65-F5344CB8AC3E}">
        <p14:creationId xmlns:p14="http://schemas.microsoft.com/office/powerpoint/2010/main" val="204155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750"/>
                                        <p:tgtEl>
                                          <p:spTgt spid="2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fade">
                                      <p:cBhvr>
                                        <p:cTn id="12" dur="750"/>
                                        <p:tgtEl>
                                          <p:spTgt spid="2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fade">
                                      <p:cBhvr>
                                        <p:cTn id="17"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4" grpId="0"/>
      <p:bldP spid="30"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148</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2" name="Rechthoek 21"/>
          <p:cNvSpPr/>
          <p:nvPr/>
        </p:nvSpPr>
        <p:spPr>
          <a:xfrm>
            <a:off x="1463039" y="1446078"/>
            <a:ext cx="10578707" cy="70747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4400" dirty="0" smtClean="0">
                <a:latin typeface="Code New Roman" panose="020B0609020204030204" pitchFamily="49" charset="0"/>
                <a:cs typeface="Code New Roman" panose="020B0609020204030204" pitchFamily="49" charset="0"/>
              </a:rPr>
              <a:t>#knoppen</a:t>
            </a:r>
            <a:endParaRPr lang="nl-BE" sz="44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23146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err="1" smtClean="0">
                <a:latin typeface="Code New Roman" panose="020B0609020204030204" pitchFamily="49" charset="0"/>
                <a:cs typeface="Code New Roman" panose="020B0609020204030204" pitchFamily="49" charset="0"/>
              </a:rPr>
              <a:t>text-align</a:t>
            </a:r>
            <a:r>
              <a:rPr lang="nl-BE" sz="2800" dirty="0" smtClean="0">
                <a:latin typeface="Code New Roman" panose="020B0609020204030204" pitchFamily="49" charset="0"/>
                <a:cs typeface="Code New Roman" panose="020B0609020204030204" pitchFamily="49" charset="0"/>
              </a:rPr>
              <a:t>: center;</a:t>
            </a:r>
            <a:endParaRPr lang="nl-BE" sz="2800" dirty="0">
              <a:latin typeface="Code New Roman" panose="020B0609020204030204" pitchFamily="49" charset="0"/>
              <a:cs typeface="Code New Roman" panose="020B0609020204030204" pitchFamily="49" charset="0"/>
            </a:endParaRPr>
          </a:p>
        </p:txBody>
      </p:sp>
      <p:sp>
        <p:nvSpPr>
          <p:cNvPr id="27" name="Rechthoek 26"/>
          <p:cNvSpPr/>
          <p:nvPr/>
        </p:nvSpPr>
        <p:spPr>
          <a:xfrm>
            <a:off x="5397494" y="23146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17" name="Tekstvak 16"/>
          <p:cNvSpPr txBox="1"/>
          <p:nvPr/>
        </p:nvSpPr>
        <p:spPr>
          <a:xfrm>
            <a:off x="5527343" y="2330929"/>
            <a:ext cx="6514403" cy="954107"/>
          </a:xfrm>
          <a:prstGeom prst="rect">
            <a:avLst/>
          </a:prstGeom>
          <a:noFill/>
        </p:spPr>
        <p:txBody>
          <a:bodyPr wrap="square" rtlCol="0">
            <a:spAutoFit/>
          </a:bodyPr>
          <a:lstStyle/>
          <a:p>
            <a:r>
              <a:rPr lang="nl-BE" sz="2800" dirty="0"/>
              <a:t>De knoppen worden horizontaal gecentreerd.</a:t>
            </a:r>
          </a:p>
        </p:txBody>
      </p:sp>
    </p:spTree>
    <p:extLst>
      <p:ext uri="{BB962C8B-B14F-4D97-AF65-F5344CB8AC3E}">
        <p14:creationId xmlns:p14="http://schemas.microsoft.com/office/powerpoint/2010/main" val="2407289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149</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stap4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0" name="Tekstvak 19"/>
          <p:cNvSpPr txBox="1"/>
          <p:nvPr/>
        </p:nvSpPr>
        <p:spPr>
          <a:xfrm>
            <a:off x="1362698" y="1495206"/>
            <a:ext cx="10679048" cy="544764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De </a:t>
            </a:r>
            <a:r>
              <a:rPr lang="nl-BE" sz="2800" dirty="0"/>
              <a:t>knoppen hebben nog de standaard opmaak. Pas de opmaak van de </a:t>
            </a:r>
            <a:r>
              <a:rPr lang="nl-BE" sz="2800" dirty="0" smtClean="0"/>
              <a:t>knoppen </a:t>
            </a:r>
            <a:r>
              <a:rPr lang="nl-BE" sz="2800" dirty="0"/>
              <a:t>aan de stijl van de website aan.</a:t>
            </a:r>
          </a:p>
          <a:p>
            <a:pPr marL="514350" indent="-514350">
              <a:spcBef>
                <a:spcPts val="1200"/>
              </a:spcBef>
              <a:buClr>
                <a:schemeClr val="accent6"/>
              </a:buClr>
              <a:buFont typeface="Wingdings 3" panose="05040102010807070707" pitchFamily="18" charset="2"/>
              <a:buChar char=""/>
            </a:pPr>
            <a:r>
              <a:rPr lang="nl-BE" sz="2800" dirty="0" smtClean="0"/>
              <a:t>Onderaan </a:t>
            </a:r>
            <a:r>
              <a:rPr lang="nl-BE" sz="2800" dirty="0"/>
              <a:t>op de pagina is een schuifbalk verschenen omdat de </a:t>
            </a:r>
            <a:r>
              <a:rPr lang="nl-BE" sz="2800" dirty="0" err="1"/>
              <a:t>overlay</a:t>
            </a:r>
            <a:r>
              <a:rPr lang="nl-BE" sz="2800" dirty="0"/>
              <a:t> een tikje breder wordt gemaakt dan het </a:t>
            </a:r>
            <a:r>
              <a:rPr lang="nl-BE" sz="2800" dirty="0" smtClean="0"/>
              <a:t>browser-venster</a:t>
            </a:r>
            <a:r>
              <a:rPr lang="nl-BE" sz="2800" dirty="0"/>
              <a:t>. Zoek een oplossing om die schuifbalk weg te halen.</a:t>
            </a:r>
          </a:p>
          <a:p>
            <a:pPr marL="514350" indent="-514350">
              <a:spcBef>
                <a:spcPts val="1200"/>
              </a:spcBef>
              <a:buClr>
                <a:schemeClr val="accent6"/>
              </a:buClr>
              <a:buFont typeface="Wingdings 3" panose="05040102010807070707" pitchFamily="18" charset="2"/>
              <a:buChar char=""/>
            </a:pPr>
            <a:r>
              <a:rPr lang="nl-BE" sz="2800" dirty="0" smtClean="0"/>
              <a:t>Indien </a:t>
            </a:r>
            <a:r>
              <a:rPr lang="nl-BE" sz="2800" dirty="0"/>
              <a:t>de bezoeker op de knop “akkoord” klikt, wordt de functie </a:t>
            </a:r>
            <a:r>
              <a:rPr lang="nl-BE" sz="2800" dirty="0" err="1" smtClean="0">
                <a:solidFill>
                  <a:schemeClr val="accent6"/>
                </a:solidFill>
                <a:latin typeface="Code New Roman" panose="020B0609020204030204" pitchFamily="49" charset="0"/>
                <a:cs typeface="Code New Roman" panose="020B0609020204030204" pitchFamily="49" charset="0"/>
              </a:rPr>
              <a:t>sluitmodaal</a:t>
            </a:r>
            <a:r>
              <a:rPr lang="nl-BE" sz="2800" dirty="0" smtClean="0">
                <a:solidFill>
                  <a:schemeClr val="accent6"/>
                </a:solidFill>
                <a:latin typeface="Code New Roman" panose="020B0609020204030204" pitchFamily="49" charset="0"/>
                <a:cs typeface="Code New Roman" panose="020B0609020204030204" pitchFamily="49" charset="0"/>
              </a:rPr>
              <a:t> </a:t>
            </a:r>
            <a:r>
              <a:rPr lang="nl-BE" sz="2800" dirty="0" smtClean="0"/>
              <a:t>uitgevoerd</a:t>
            </a:r>
            <a:r>
              <a:rPr lang="nl-BE" sz="2800" dirty="0"/>
              <a:t>. </a:t>
            </a:r>
            <a:endParaRPr lang="nl-BE" sz="2800" dirty="0" smtClean="0"/>
          </a:p>
          <a:p>
            <a:pPr marL="514350" indent="-514350">
              <a:spcBef>
                <a:spcPts val="1200"/>
              </a:spcBef>
              <a:buClr>
                <a:schemeClr val="accent6"/>
              </a:buClr>
              <a:buFont typeface="Wingdings 3" panose="05040102010807070707" pitchFamily="18" charset="2"/>
              <a:buChar char=""/>
            </a:pPr>
            <a:r>
              <a:rPr lang="nl-BE" sz="2800" dirty="0" smtClean="0"/>
              <a:t>Indien </a:t>
            </a:r>
            <a:r>
              <a:rPr lang="nl-BE" sz="2800" dirty="0"/>
              <a:t>de bezoeker op de knop “Niet akkoord” klikt, dan moet het venster gesloten worden. Dat kan met de functie </a:t>
            </a:r>
            <a:r>
              <a:rPr lang="nl-BE" sz="2800" dirty="0" err="1">
                <a:solidFill>
                  <a:schemeClr val="accent6"/>
                </a:solidFill>
                <a:latin typeface="Code New Roman" panose="020B0609020204030204" pitchFamily="49" charset="0"/>
                <a:cs typeface="Code New Roman" panose="020B0609020204030204" pitchFamily="49" charset="0"/>
              </a:rPr>
              <a:t>self.close</a:t>
            </a:r>
            <a:r>
              <a:rPr lang="nl-BE" sz="2800" dirty="0">
                <a:solidFill>
                  <a:schemeClr val="accent6"/>
                </a:solidFill>
                <a:latin typeface="Code New Roman" panose="020B0609020204030204" pitchFamily="49" charset="0"/>
                <a:cs typeface="Code New Roman" panose="020B0609020204030204" pitchFamily="49" charset="0"/>
              </a:rPr>
              <a:t>()</a:t>
            </a:r>
            <a:r>
              <a:rPr lang="nl-BE" sz="2800" dirty="0"/>
              <a:t>.</a:t>
            </a:r>
          </a:p>
          <a:p>
            <a:pPr marL="514350" indent="-514350">
              <a:spcBef>
                <a:spcPts val="1200"/>
              </a:spcBef>
              <a:buClr>
                <a:schemeClr val="accent6"/>
              </a:buClr>
              <a:buFont typeface="Wingdings 3" panose="05040102010807070707" pitchFamily="18" charset="2"/>
              <a:buChar char=""/>
            </a:pPr>
            <a:endParaRPr lang="nl-BE" sz="2800" dirty="0"/>
          </a:p>
        </p:txBody>
      </p:sp>
    </p:spTree>
    <p:extLst>
      <p:ext uri="{BB962C8B-B14F-4D97-AF65-F5344CB8AC3E}">
        <p14:creationId xmlns:p14="http://schemas.microsoft.com/office/powerpoint/2010/main" val="980316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149</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stap4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3999694175"/>
              </p:ext>
            </p:extLst>
          </p:nvPr>
        </p:nvGraphicFramePr>
        <p:xfrm>
          <a:off x="1463039" y="1345412"/>
          <a:ext cx="10578707" cy="5364480"/>
        </p:xfrm>
        <a:graphic>
          <a:graphicData uri="http://schemas.openxmlformats.org/drawingml/2006/table">
            <a:tbl>
              <a:tblPr firstRow="1" firstCol="1" bandRow="1">
                <a:tableStyleId>{5C22544A-7EE6-4342-B048-85BDC9FD1C3A}</a:tableStyleId>
              </a:tblPr>
              <a:tblGrid>
                <a:gridCol w="775194">
                  <a:extLst>
                    <a:ext uri="{9D8B030D-6E8A-4147-A177-3AD203B41FA5}">
                      <a16:colId xmlns:a16="http://schemas.microsoft.com/office/drawing/2014/main" val="2855085912"/>
                    </a:ext>
                  </a:extLst>
                </a:gridCol>
                <a:gridCol w="9803513">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65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66</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115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118</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119</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131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132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133</a:t>
                      </a:r>
                      <a:endParaRPr lang="nl-BE" sz="2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knopakkoord =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('#akkoord');</a:t>
                      </a:r>
                    </a:p>
                    <a:p>
                      <a:pPr marL="0" indent="0" algn="l">
                        <a:lnSpc>
                          <a:spcPct val="100000"/>
                        </a:lnSpc>
                        <a:spcBef>
                          <a:spcPts val="0"/>
                        </a:spcBef>
                        <a:spcAft>
                          <a:spcPts val="0"/>
                        </a:spcAft>
                        <a:tabLst>
                          <a:tab pos="200660" algn="l"/>
                          <a:tab pos="400685" algn="l"/>
                          <a:tab pos="562610" algn="l"/>
                          <a:tab pos="762635" algn="l"/>
                        </a:tabLst>
                      </a:pP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knopnietakkoord</a:t>
                      </a:r>
                      <a:r>
                        <a:rPr lang="nl-BE" sz="2200" b="0" dirty="0" smtClean="0">
                          <a:solidFill>
                            <a:schemeClr val="accent6"/>
                          </a:solidFill>
                          <a:effectLst/>
                          <a:latin typeface="Code New Roman" panose="020B0609020204030204" pitchFamily="49" charset="0"/>
                          <a:cs typeface="Code New Roman" panose="020B0609020204030204" pitchFamily="49" charset="0"/>
                        </a:rPr>
                        <a:t> =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a:t>
                      </a:r>
                      <a:r>
                        <a:rPr lang="nl-BE" sz="2200" b="0" dirty="0" err="1" smtClean="0">
                          <a:solidFill>
                            <a:schemeClr val="accent6"/>
                          </a:solidFill>
                          <a:effectLst/>
                          <a:latin typeface="Code New Roman" panose="020B0609020204030204" pitchFamily="49" charset="0"/>
                          <a:cs typeface="Code New Roman" panose="020B0609020204030204" pitchFamily="49" charset="0"/>
                        </a:rPr>
                        <a:t>nietakkoord</a:t>
                      </a:r>
                      <a:r>
                        <a:rPr lang="nl-BE" sz="22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endParaRPr lang="nl-BE" sz="22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endParaRPr lang="nl-BE" sz="22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nl-BE" sz="2200" b="0" dirty="0" err="1" smtClean="0">
                          <a:solidFill>
                            <a:schemeClr val="accent6"/>
                          </a:solidFill>
                          <a:effectLst/>
                          <a:latin typeface="Code New Roman" panose="020B0609020204030204" pitchFamily="49" charset="0"/>
                          <a:cs typeface="Code New Roman" panose="020B0609020204030204" pitchFamily="49" charset="0"/>
                        </a:rPr>
                        <a:t>sluitmodaal</a:t>
                      </a:r>
                      <a:r>
                        <a:rPr lang="nl-BE" sz="2200" b="0" dirty="0" smtClean="0">
                          <a:solidFill>
                            <a:schemeClr val="accent6"/>
                          </a:solidFill>
                          <a:effectLst/>
                          <a:latin typeface="Code New Roman" panose="020B0609020204030204" pitchFamily="49" charset="0"/>
                          <a:cs typeface="Code New Roman" panose="020B0609020204030204" pitchFamily="49" charset="0"/>
                        </a:rPr>
                        <a:t> = () =&gt; stijl('#</a:t>
                      </a:r>
                      <a:r>
                        <a:rPr lang="nl-BE" sz="2200" b="0" dirty="0" err="1" smtClean="0">
                          <a:solidFill>
                            <a:schemeClr val="accent6"/>
                          </a:solidFill>
                          <a:effectLst/>
                          <a:latin typeface="Code New Roman" panose="020B0609020204030204" pitchFamily="49" charset="0"/>
                          <a:cs typeface="Code New Roman" panose="020B0609020204030204" pitchFamily="49" charset="0"/>
                        </a:rPr>
                        <a:t>overlay</a:t>
                      </a:r>
                      <a:r>
                        <a:rPr lang="nl-BE" sz="2200" b="0" dirty="0" smtClean="0">
                          <a:solidFill>
                            <a:schemeClr val="accent6"/>
                          </a:solidFill>
                          <a:effectLst/>
                          <a:latin typeface="Code New Roman" panose="020B0609020204030204" pitchFamily="49" charset="0"/>
                          <a:cs typeface="Code New Roman" panose="020B0609020204030204" pitchFamily="49" charset="0"/>
                        </a:rPr>
                        <a:t>').display='none';</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Het browservenster sluiten</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sluitvenster = () =&gt; </a:t>
                      </a:r>
                      <a:r>
                        <a:rPr lang="nl-BE" sz="2200" b="0" dirty="0" err="1" smtClean="0">
                          <a:solidFill>
                            <a:schemeClr val="accent6"/>
                          </a:solidFill>
                          <a:effectLst/>
                          <a:latin typeface="Code New Roman" panose="020B0609020204030204" pitchFamily="49" charset="0"/>
                          <a:cs typeface="Code New Roman" panose="020B0609020204030204" pitchFamily="49" charset="0"/>
                        </a:rPr>
                        <a:t>self.close</a:t>
                      </a:r>
                      <a:r>
                        <a:rPr lang="nl-BE" sz="22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endParaRPr lang="nl-BE" sz="22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endParaRPr lang="nl-BE" sz="22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de functies voor de knoppen aanroepen</a:t>
                      </a:r>
                    </a:p>
                    <a:p>
                      <a:pPr marL="0" indent="0" algn="l">
                        <a:lnSpc>
                          <a:spcPct val="100000"/>
                        </a:lnSpc>
                        <a:spcBef>
                          <a:spcPts val="0"/>
                        </a:spcBef>
                        <a:spcAft>
                          <a:spcPts val="0"/>
                        </a:spcAft>
                        <a:tabLst>
                          <a:tab pos="200660" algn="l"/>
                          <a:tab pos="400685" algn="l"/>
                          <a:tab pos="562610" algn="l"/>
                          <a:tab pos="762635" algn="l"/>
                        </a:tabLst>
                      </a:pPr>
                      <a:r>
                        <a:rPr lang="nl-BE" sz="2200" b="0" dirty="0" err="1" smtClean="0">
                          <a:solidFill>
                            <a:schemeClr val="accent6"/>
                          </a:solidFill>
                          <a:effectLst/>
                          <a:latin typeface="Code New Roman" panose="020B0609020204030204" pitchFamily="49" charset="0"/>
                          <a:cs typeface="Code New Roman" panose="020B0609020204030204" pitchFamily="49" charset="0"/>
                        </a:rPr>
                        <a:t>akkoord.addEventListener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('click', </a:t>
                      </a:r>
                      <a:r>
                        <a:rPr lang="nl-BE" sz="2200" b="0" dirty="0" err="1" smtClean="0">
                          <a:solidFill>
                            <a:schemeClr val="accent6"/>
                          </a:solidFill>
                          <a:effectLst/>
                          <a:latin typeface="Code New Roman" panose="020B0609020204030204" pitchFamily="49" charset="0"/>
                          <a:cs typeface="Code New Roman" panose="020B0609020204030204" pitchFamily="49" charset="0"/>
                        </a:rPr>
                        <a:t>sluitmodaal</a:t>
                      </a:r>
                      <a:r>
                        <a:rPr lang="nl-BE" sz="22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200" b="0" dirty="0" err="1" smtClean="0">
                          <a:solidFill>
                            <a:schemeClr val="accent6"/>
                          </a:solidFill>
                          <a:effectLst/>
                          <a:latin typeface="Code New Roman" panose="020B0609020204030204" pitchFamily="49" charset="0"/>
                          <a:cs typeface="Code New Roman" panose="020B0609020204030204" pitchFamily="49" charset="0"/>
                        </a:rPr>
                        <a:t>nietakkoord.addEventListener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('click', sluitvenster)</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88210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
        <p:nvSpPr>
          <p:cNvPr id="16" name="Rechthoek 15"/>
          <p:cNvSpPr/>
          <p:nvPr/>
        </p:nvSpPr>
        <p:spPr>
          <a:xfrm>
            <a:off x="1463039" y="1564554"/>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Rechthoek 17"/>
          <p:cNvSpPr/>
          <p:nvPr/>
        </p:nvSpPr>
        <p:spPr>
          <a:xfrm>
            <a:off x="2147702" y="2501253"/>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Rechthoek 19"/>
          <p:cNvSpPr/>
          <p:nvPr/>
        </p:nvSpPr>
        <p:spPr>
          <a:xfrm>
            <a:off x="2625373" y="3504648"/>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Rechthoek 21"/>
          <p:cNvSpPr/>
          <p:nvPr/>
        </p:nvSpPr>
        <p:spPr>
          <a:xfrm>
            <a:off x="3198579" y="4552047"/>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3" name="Rechthoek 22"/>
          <p:cNvSpPr/>
          <p:nvPr/>
        </p:nvSpPr>
        <p:spPr>
          <a:xfrm>
            <a:off x="1463039" y="2224585"/>
            <a:ext cx="7312471" cy="39933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nl-BE"/>
          </a:p>
        </p:txBody>
      </p:sp>
    </p:spTree>
    <p:extLst>
      <p:ext uri="{BB962C8B-B14F-4D97-AF65-F5344CB8AC3E}">
        <p14:creationId xmlns:p14="http://schemas.microsoft.com/office/powerpoint/2010/main" val="1897920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3"/>
                                        </p:tgtEl>
                                        <p:attrNameLst>
                                          <p:attrName>style.visibility</p:attrName>
                                        </p:attrNameLst>
                                      </p:cBhvr>
                                      <p:to>
                                        <p:strVal val="hidden"/>
                                      </p:to>
                                    </p:set>
                                  </p:childTnLst>
                                </p:cTn>
                              </p:par>
                            </p:childTnLst>
                          </p:cTn>
                        </p:par>
                        <p:par>
                          <p:cTn id="11" fill="hold">
                            <p:stCondLst>
                              <p:cond delay="0"/>
                            </p:stCondLst>
                            <p:childTnLst>
                              <p:par>
                                <p:cTn id="12" presetID="22" presetClass="entr" presetSubtype="1" fill="hold" grpId="2" nodeType="afterEffect">
                                  <p:stCondLst>
                                    <p:cond delay="1000"/>
                                  </p:stCondLst>
                                  <p:childTnLst>
                                    <p:set>
                                      <p:cBhvr>
                                        <p:cTn id="13" dur="1" fill="hold">
                                          <p:stCondLst>
                                            <p:cond delay="0"/>
                                          </p:stCondLst>
                                        </p:cTn>
                                        <p:tgtEl>
                                          <p:spTgt spid="23"/>
                                        </p:tgtEl>
                                        <p:attrNameLst>
                                          <p:attrName>style.visibility</p:attrName>
                                        </p:attrNameLst>
                                      </p:cBhvr>
                                      <p:to>
                                        <p:strVal val="visible"/>
                                      </p:to>
                                    </p:set>
                                    <p:animEffect transition="in" filter="wipe(up)">
                                      <p:cBhvr>
                                        <p:cTn id="14" dur="2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P spid="23" grpId="2"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
        <p:nvSpPr>
          <p:cNvPr id="19" name="Tekstvak 18"/>
          <p:cNvSpPr txBox="1"/>
          <p:nvPr/>
        </p:nvSpPr>
        <p:spPr>
          <a:xfrm>
            <a:off x="3620367" y="1030999"/>
            <a:ext cx="6264050" cy="2215991"/>
          </a:xfrm>
          <a:prstGeom prst="rect">
            <a:avLst/>
          </a:prstGeom>
          <a:noFill/>
        </p:spPr>
        <p:txBody>
          <a:bodyPr wrap="square" rtlCol="0">
            <a:spAutoFit/>
          </a:bodyPr>
          <a:lstStyle/>
          <a:p>
            <a:r>
              <a:rPr lang="nl-BE" sz="13800" b="1" dirty="0" err="1" smtClean="0">
                <a:solidFill>
                  <a:schemeClr val="accent6"/>
                </a:solidFill>
              </a:rPr>
              <a:t>jQuery</a:t>
            </a:r>
            <a:endParaRPr lang="nl-BE" sz="13800" b="1" dirty="0">
              <a:solidFill>
                <a:schemeClr val="accent6"/>
              </a:solidFill>
            </a:endParaRPr>
          </a:p>
        </p:txBody>
      </p:sp>
      <p:cxnSp>
        <p:nvCxnSpPr>
          <p:cNvPr id="21" name="Rechte verbindingslijn met pijl 20"/>
          <p:cNvCxnSpPr/>
          <p:nvPr/>
        </p:nvCxnSpPr>
        <p:spPr>
          <a:xfrm flipH="1">
            <a:off x="6343650" y="3181916"/>
            <a:ext cx="457" cy="1847281"/>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4" name="Tekstvak 23"/>
          <p:cNvSpPr txBox="1"/>
          <p:nvPr/>
        </p:nvSpPr>
        <p:spPr>
          <a:xfrm>
            <a:off x="3109079" y="5180289"/>
            <a:ext cx="7286625" cy="923330"/>
          </a:xfrm>
          <a:prstGeom prst="rect">
            <a:avLst/>
          </a:prstGeom>
          <a:noFill/>
        </p:spPr>
        <p:txBody>
          <a:bodyPr wrap="square" rtlCol="0">
            <a:spAutoFit/>
          </a:bodyPr>
          <a:lstStyle/>
          <a:p>
            <a:r>
              <a:rPr lang="nl-BE" sz="5400" dirty="0" smtClean="0"/>
              <a:t>javascript-bibliotheek</a:t>
            </a:r>
            <a:endParaRPr lang="nl-BE" sz="5400" dirty="0"/>
          </a:p>
        </p:txBody>
      </p:sp>
    </p:spTree>
    <p:extLst>
      <p:ext uri="{BB962C8B-B14F-4D97-AF65-F5344CB8AC3E}">
        <p14:creationId xmlns:p14="http://schemas.microsoft.com/office/powerpoint/2010/main" val="138976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
        <p:nvSpPr>
          <p:cNvPr id="19" name="Tekstvak 18"/>
          <p:cNvSpPr txBox="1"/>
          <p:nvPr/>
        </p:nvSpPr>
        <p:spPr>
          <a:xfrm>
            <a:off x="3620367" y="1030999"/>
            <a:ext cx="6264050" cy="2215991"/>
          </a:xfrm>
          <a:prstGeom prst="rect">
            <a:avLst/>
          </a:prstGeom>
          <a:noFill/>
        </p:spPr>
        <p:txBody>
          <a:bodyPr wrap="square" rtlCol="0">
            <a:spAutoFit/>
          </a:bodyPr>
          <a:lstStyle/>
          <a:p>
            <a:r>
              <a:rPr lang="nl-BE" sz="13800" b="1" dirty="0" err="1" smtClean="0">
                <a:solidFill>
                  <a:schemeClr val="accent6"/>
                </a:solidFill>
              </a:rPr>
              <a:t>jQuery</a:t>
            </a:r>
            <a:endParaRPr lang="nl-BE" sz="13800" b="1" dirty="0">
              <a:solidFill>
                <a:schemeClr val="accent6"/>
              </a:solidFill>
            </a:endParaRPr>
          </a:p>
        </p:txBody>
      </p:sp>
      <p:cxnSp>
        <p:nvCxnSpPr>
          <p:cNvPr id="21" name="Rechte verbindingslijn met pijl 20"/>
          <p:cNvCxnSpPr/>
          <p:nvPr/>
        </p:nvCxnSpPr>
        <p:spPr>
          <a:xfrm flipH="1">
            <a:off x="4129088" y="3220468"/>
            <a:ext cx="1814970" cy="159442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8" name="Rechte verbindingslijn met pijl 17"/>
          <p:cNvCxnSpPr/>
          <p:nvPr/>
        </p:nvCxnSpPr>
        <p:spPr>
          <a:xfrm>
            <a:off x="6752392" y="3217607"/>
            <a:ext cx="1814970" cy="159442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0" name="Rechthoek 19"/>
          <p:cNvSpPr/>
          <p:nvPr/>
        </p:nvSpPr>
        <p:spPr>
          <a:xfrm>
            <a:off x="1688450" y="5029197"/>
            <a:ext cx="4255607" cy="10972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400" dirty="0" smtClean="0"/>
              <a:t>development</a:t>
            </a:r>
            <a:endParaRPr lang="nl-BE" sz="4400" dirty="0"/>
          </a:p>
        </p:txBody>
      </p:sp>
      <p:sp>
        <p:nvSpPr>
          <p:cNvPr id="22" name="Rechthoek 21"/>
          <p:cNvSpPr/>
          <p:nvPr/>
        </p:nvSpPr>
        <p:spPr>
          <a:xfrm>
            <a:off x="6752392" y="5029197"/>
            <a:ext cx="4255607" cy="10972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400" dirty="0" err="1" smtClean="0"/>
              <a:t>production</a:t>
            </a:r>
            <a:endParaRPr lang="nl-BE" sz="4400" dirty="0"/>
          </a:p>
        </p:txBody>
      </p:sp>
    </p:spTree>
    <p:extLst>
      <p:ext uri="{BB962C8B-B14F-4D97-AF65-F5344CB8AC3E}">
        <p14:creationId xmlns:p14="http://schemas.microsoft.com/office/powerpoint/2010/main" val="2153360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
        <p:nvSpPr>
          <p:cNvPr id="19" name="Tekstvak 18"/>
          <p:cNvSpPr txBox="1"/>
          <p:nvPr/>
        </p:nvSpPr>
        <p:spPr>
          <a:xfrm>
            <a:off x="3620367" y="1030999"/>
            <a:ext cx="6264050" cy="2215991"/>
          </a:xfrm>
          <a:prstGeom prst="rect">
            <a:avLst/>
          </a:prstGeom>
          <a:noFill/>
        </p:spPr>
        <p:txBody>
          <a:bodyPr wrap="square" rtlCol="0">
            <a:spAutoFit/>
          </a:bodyPr>
          <a:lstStyle/>
          <a:p>
            <a:r>
              <a:rPr lang="nl-BE" sz="13800" b="1" dirty="0" err="1" smtClean="0">
                <a:solidFill>
                  <a:schemeClr val="accent6"/>
                </a:solidFill>
              </a:rPr>
              <a:t>jQuery</a:t>
            </a:r>
            <a:endParaRPr lang="nl-BE" sz="13800" b="1" dirty="0">
              <a:solidFill>
                <a:schemeClr val="accent6"/>
              </a:solidFill>
            </a:endParaRPr>
          </a:p>
        </p:txBody>
      </p:sp>
      <p:cxnSp>
        <p:nvCxnSpPr>
          <p:cNvPr id="21" name="Rechte verbindingslijn met pijl 20"/>
          <p:cNvCxnSpPr/>
          <p:nvPr/>
        </p:nvCxnSpPr>
        <p:spPr>
          <a:xfrm flipH="1">
            <a:off x="4129088" y="3220468"/>
            <a:ext cx="1814970" cy="159442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8" name="Rechte verbindingslijn met pijl 17"/>
          <p:cNvCxnSpPr/>
          <p:nvPr/>
        </p:nvCxnSpPr>
        <p:spPr>
          <a:xfrm>
            <a:off x="6752392" y="3217607"/>
            <a:ext cx="1814970" cy="159442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0" name="Rechthoek 19"/>
          <p:cNvSpPr/>
          <p:nvPr/>
        </p:nvSpPr>
        <p:spPr>
          <a:xfrm>
            <a:off x="1688450" y="5029197"/>
            <a:ext cx="4255607" cy="10972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400" dirty="0" smtClean="0"/>
              <a:t>lokaal</a:t>
            </a:r>
            <a:endParaRPr lang="nl-BE" sz="4400" dirty="0"/>
          </a:p>
        </p:txBody>
      </p:sp>
      <p:sp>
        <p:nvSpPr>
          <p:cNvPr id="22" name="Rechthoek 21"/>
          <p:cNvSpPr/>
          <p:nvPr/>
        </p:nvSpPr>
        <p:spPr>
          <a:xfrm>
            <a:off x="6752392" y="5029197"/>
            <a:ext cx="4255607" cy="10972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400" dirty="0" smtClean="0"/>
              <a:t>CDN</a:t>
            </a:r>
            <a:endParaRPr lang="nl-BE" sz="4400" dirty="0"/>
          </a:p>
        </p:txBody>
      </p:sp>
    </p:spTree>
    <p:extLst>
      <p:ext uri="{BB962C8B-B14F-4D97-AF65-F5344CB8AC3E}">
        <p14:creationId xmlns:p14="http://schemas.microsoft.com/office/powerpoint/2010/main" val="1000694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144</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176" y="1530696"/>
            <a:ext cx="952489" cy="933857"/>
          </a:xfrm>
          <a:prstGeom prst="rect">
            <a:avLst/>
          </a:prstGeom>
        </p:spPr>
      </p:pic>
      <p:sp>
        <p:nvSpPr>
          <p:cNvPr id="18" name="Tekstvak 17"/>
          <p:cNvSpPr txBox="1"/>
          <p:nvPr/>
        </p:nvSpPr>
        <p:spPr>
          <a:xfrm>
            <a:off x="1463039" y="1530696"/>
            <a:ext cx="10578707" cy="954107"/>
          </a:xfrm>
          <a:prstGeom prst="rect">
            <a:avLst/>
          </a:prstGeom>
          <a:noFill/>
        </p:spPr>
        <p:txBody>
          <a:bodyPr wrap="square" rtlCol="0">
            <a:spAutoFit/>
          </a:bodyPr>
          <a:lstStyle/>
          <a:p>
            <a:r>
              <a:rPr lang="nl-BE" sz="2800" dirty="0"/>
              <a:t>Bekijk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 in </a:t>
            </a:r>
            <a:r>
              <a:rPr lang="nl-BE" sz="2800" dirty="0">
                <a:solidFill>
                  <a:schemeClr val="accent6"/>
                </a:solidFill>
                <a:latin typeface="Code New Roman" panose="020B0609020204030204" pitchFamily="49" charset="0"/>
                <a:cs typeface="Code New Roman" panose="020B0609020204030204" pitchFamily="49" charset="0"/>
              </a:rPr>
              <a:t>vb10</a:t>
            </a:r>
            <a:r>
              <a:rPr lang="nl-BE" sz="2800" dirty="0"/>
              <a:t> in een browser. Bekijk vervolgens de broncode van de pagina. Welk </a:t>
            </a:r>
            <a:r>
              <a:rPr lang="nl-BE" sz="2800" dirty="0" smtClean="0"/>
              <a:t>verschil </a:t>
            </a:r>
            <a:r>
              <a:rPr lang="nl-BE" sz="2800" dirty="0"/>
              <a:t>stel je vast?</a:t>
            </a:r>
          </a:p>
        </p:txBody>
      </p:sp>
      <p:sp>
        <p:nvSpPr>
          <p:cNvPr id="19" name="Rechthoek 18"/>
          <p:cNvSpPr/>
          <p:nvPr/>
        </p:nvSpPr>
        <p:spPr>
          <a:xfrm>
            <a:off x="1463039" y="2662279"/>
            <a:ext cx="10578707" cy="1350163"/>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1423850" y="4597418"/>
            <a:ext cx="10578707" cy="523220"/>
          </a:xfrm>
          <a:prstGeom prst="rect">
            <a:avLst/>
          </a:prstGeom>
          <a:noFill/>
        </p:spPr>
        <p:txBody>
          <a:bodyPr wrap="square" rtlCol="0">
            <a:spAutoFit/>
          </a:bodyPr>
          <a:lstStyle/>
          <a:p>
            <a:r>
              <a:rPr lang="nl-BE" sz="2800" dirty="0"/>
              <a:t>Zoek uit in het </a:t>
            </a:r>
            <a:r>
              <a:rPr lang="nl-BE" sz="2800" dirty="0" err="1"/>
              <a:t>css</a:t>
            </a:r>
            <a:r>
              <a:rPr lang="nl-BE" sz="2800" dirty="0"/>
              <a:t>-bestand op welke manier dit werd gedaan.</a:t>
            </a:r>
          </a:p>
        </p:txBody>
      </p:sp>
      <p:sp>
        <p:nvSpPr>
          <p:cNvPr id="21" name="Rechthoek 20"/>
          <p:cNvSpPr/>
          <p:nvPr/>
        </p:nvSpPr>
        <p:spPr>
          <a:xfrm>
            <a:off x="1463039" y="5359729"/>
            <a:ext cx="10578707" cy="1350163"/>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3" name="Tekstvak 2"/>
          <p:cNvSpPr txBox="1"/>
          <p:nvPr/>
        </p:nvSpPr>
        <p:spPr>
          <a:xfrm>
            <a:off x="1637731" y="2825087"/>
            <a:ext cx="10249469" cy="954107"/>
          </a:xfrm>
          <a:prstGeom prst="rect">
            <a:avLst/>
          </a:prstGeom>
          <a:noFill/>
        </p:spPr>
        <p:txBody>
          <a:bodyPr wrap="square" rtlCol="0">
            <a:spAutoFit/>
          </a:bodyPr>
          <a:lstStyle/>
          <a:p>
            <a:r>
              <a:rPr lang="nl-BE" sz="2800" dirty="0"/>
              <a:t>Sommige teksten en de afbeeldingen worden niet weergegeven, maar staan wel in de broncode.</a:t>
            </a:r>
          </a:p>
        </p:txBody>
      </p:sp>
      <p:sp>
        <p:nvSpPr>
          <p:cNvPr id="22" name="Tekstvak 21"/>
          <p:cNvSpPr txBox="1"/>
          <p:nvPr/>
        </p:nvSpPr>
        <p:spPr>
          <a:xfrm>
            <a:off x="1637731" y="5303519"/>
            <a:ext cx="10249469" cy="1384995"/>
          </a:xfrm>
          <a:prstGeom prst="rect">
            <a:avLst/>
          </a:prstGeom>
          <a:noFill/>
        </p:spPr>
        <p:txBody>
          <a:bodyPr wrap="square" rtlCol="0">
            <a:spAutoFit/>
          </a:bodyPr>
          <a:lstStyle/>
          <a:p>
            <a:r>
              <a:rPr lang="nl-BE" sz="2800" dirty="0">
                <a:solidFill>
                  <a:schemeClr val="accent6"/>
                </a:solidFill>
                <a:latin typeface="Code New Roman" panose="020B0609020204030204" pitchFamily="49" charset="0"/>
                <a:cs typeface="Code New Roman" panose="020B0609020204030204" pitchFamily="49" charset="0"/>
              </a:rPr>
              <a:t>.inhoud {</a:t>
            </a:r>
          </a:p>
          <a:p>
            <a:r>
              <a:rPr lang="nl-BE" sz="2800" dirty="0">
                <a:solidFill>
                  <a:schemeClr val="accent6"/>
                </a:solidFill>
                <a:latin typeface="Code New Roman" panose="020B0609020204030204" pitchFamily="49" charset="0"/>
                <a:cs typeface="Code New Roman" panose="020B0609020204030204" pitchFamily="49" charset="0"/>
              </a:rPr>
              <a:t>	display: none;</a:t>
            </a:r>
          </a:p>
          <a:p>
            <a:r>
              <a:rPr lang="nl-BE" sz="2800" dirty="0">
                <a:solidFill>
                  <a:schemeClr val="accent6"/>
                </a:solidFill>
                <a:latin typeface="Code New Roman" panose="020B0609020204030204" pitchFamily="49" charset="0"/>
                <a:cs typeface="Code New Roman" panose="020B0609020204030204" pitchFamily="49" charset="0"/>
              </a:rPr>
              <a:t>}</a:t>
            </a:r>
          </a:p>
        </p:txBody>
      </p:sp>
    </p:spTree>
    <p:extLst>
      <p:ext uri="{BB962C8B-B14F-4D97-AF65-F5344CB8AC3E}">
        <p14:creationId xmlns:p14="http://schemas.microsoft.com/office/powerpoint/2010/main" val="3447764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fade">
                                      <p:cBhvr>
                                        <p:cTn id="12"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sp>
        <p:nvSpPr>
          <p:cNvPr id="23" name="Rechthoek 22"/>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stap5 </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5" name="Tekstvak 24"/>
          <p:cNvSpPr txBox="1"/>
          <p:nvPr/>
        </p:nvSpPr>
        <p:spPr>
          <a:xfrm>
            <a:off x="1362698" y="1495206"/>
            <a:ext cx="10679048" cy="372409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Maak </a:t>
            </a:r>
            <a:r>
              <a:rPr lang="nl-BE" sz="2800" dirty="0"/>
              <a:t>een mapje </a:t>
            </a:r>
            <a:r>
              <a:rPr lang="nl-BE" sz="2800" dirty="0">
                <a:solidFill>
                  <a:schemeClr val="accent6"/>
                </a:solidFill>
                <a:latin typeface="Code New Roman" panose="020B0609020204030204" pitchFamily="49" charset="0"/>
                <a:cs typeface="Code New Roman" panose="020B0609020204030204" pitchFamily="49" charset="0"/>
              </a:rPr>
              <a:t>scripts</a:t>
            </a:r>
            <a:r>
              <a:rPr lang="nl-BE" sz="2800" dirty="0"/>
              <a:t> aan in </a:t>
            </a:r>
            <a:r>
              <a:rPr lang="nl-BE" sz="2800" dirty="0">
                <a:solidFill>
                  <a:schemeClr val="accent6"/>
                </a:solidFill>
                <a:latin typeface="Code New Roman" panose="020B0609020204030204" pitchFamily="49" charset="0"/>
                <a:cs typeface="Code New Roman" panose="020B0609020204030204" pitchFamily="49" charset="0"/>
              </a:rPr>
              <a:t>vb10</a:t>
            </a:r>
            <a:r>
              <a:rPr lang="nl-BE" sz="2800" dirty="0"/>
              <a:t>.</a:t>
            </a:r>
          </a:p>
          <a:p>
            <a:pPr marL="514350" indent="-514350">
              <a:spcBef>
                <a:spcPts val="1200"/>
              </a:spcBef>
              <a:buClr>
                <a:schemeClr val="accent6"/>
              </a:buClr>
              <a:buFont typeface="Wingdings 3" panose="05040102010807070707" pitchFamily="18" charset="2"/>
              <a:buChar char=""/>
            </a:pPr>
            <a:r>
              <a:rPr lang="nl-BE" sz="2800" dirty="0" smtClean="0"/>
              <a:t>Download </a:t>
            </a:r>
            <a:r>
              <a:rPr lang="nl-BE" sz="2800" dirty="0"/>
              <a:t>de </a:t>
            </a:r>
            <a:r>
              <a:rPr lang="nl-BE" sz="2800" dirty="0" err="1"/>
              <a:t>production</a:t>
            </a:r>
            <a:r>
              <a:rPr lang="nl-BE" sz="2800" dirty="0"/>
              <a:t>-versie van </a:t>
            </a:r>
            <a:r>
              <a:rPr lang="nl-BE" sz="2800" dirty="0" err="1"/>
              <a:t>jQuery</a:t>
            </a:r>
            <a:r>
              <a:rPr lang="nl-BE" sz="2800" dirty="0"/>
              <a:t> op </a:t>
            </a:r>
            <a:r>
              <a:rPr lang="nl-BE" sz="2800" u="sng" dirty="0">
                <a:solidFill>
                  <a:schemeClr val="accent6"/>
                </a:solidFill>
              </a:rPr>
              <a:t>www.jquery.com</a:t>
            </a:r>
            <a:r>
              <a:rPr lang="nl-BE" sz="2800" dirty="0"/>
              <a:t> en plaats die in het mapje </a:t>
            </a:r>
            <a:r>
              <a:rPr lang="nl-BE" sz="2800" dirty="0">
                <a:solidFill>
                  <a:schemeClr val="accent6"/>
                </a:solidFill>
                <a:latin typeface="Code New Roman" panose="020B0609020204030204" pitchFamily="49" charset="0"/>
                <a:cs typeface="Code New Roman" panose="020B0609020204030204" pitchFamily="49" charset="0"/>
              </a:rPr>
              <a:t>scripts</a:t>
            </a:r>
            <a:r>
              <a:rPr lang="nl-BE" sz="2800" dirty="0"/>
              <a:t>.</a:t>
            </a:r>
          </a:p>
          <a:p>
            <a:pPr marL="514350" indent="-514350">
              <a:spcBef>
                <a:spcPts val="1200"/>
              </a:spcBef>
              <a:buClr>
                <a:schemeClr val="accent6"/>
              </a:buClr>
              <a:buFont typeface="Wingdings 3" panose="05040102010807070707" pitchFamily="18" charset="2"/>
              <a:buChar char=""/>
            </a:pPr>
            <a:r>
              <a:rPr lang="nl-BE" sz="2800" dirty="0" smtClean="0"/>
              <a:t>Wijzig </a:t>
            </a:r>
            <a:r>
              <a:rPr lang="nl-BE" sz="2800" dirty="0"/>
              <a:t>de naam van het bestand naar </a:t>
            </a:r>
            <a:r>
              <a:rPr lang="nl-BE" sz="2800" dirty="0">
                <a:solidFill>
                  <a:schemeClr val="accent6"/>
                </a:solidFill>
                <a:latin typeface="Code New Roman" panose="020B0609020204030204" pitchFamily="49" charset="0"/>
                <a:cs typeface="Code New Roman" panose="020B0609020204030204" pitchFamily="49" charset="0"/>
              </a:rPr>
              <a:t>jquery.js</a:t>
            </a:r>
            <a:r>
              <a:rPr lang="nl-BE" sz="2800" dirty="0"/>
              <a:t>.</a:t>
            </a:r>
          </a:p>
          <a:p>
            <a:pPr marL="514350" indent="-514350">
              <a:spcBef>
                <a:spcPts val="1200"/>
              </a:spcBef>
              <a:buClr>
                <a:schemeClr val="accent6"/>
              </a:buClr>
              <a:buFont typeface="Wingdings 3" panose="05040102010807070707" pitchFamily="18" charset="2"/>
              <a:buChar char=""/>
            </a:pPr>
            <a:r>
              <a:rPr lang="nl-BE" sz="2800" dirty="0" smtClean="0"/>
              <a:t>Roep </a:t>
            </a:r>
            <a:r>
              <a:rPr lang="nl-BE" sz="2800" dirty="0"/>
              <a:t>de </a:t>
            </a:r>
            <a:r>
              <a:rPr lang="nl-BE" sz="2800" dirty="0" err="1"/>
              <a:t>jQuery</a:t>
            </a:r>
            <a:r>
              <a:rPr lang="nl-BE" sz="2800" dirty="0"/>
              <a:t>-bibliotheek aan in het </a:t>
            </a:r>
            <a:r>
              <a:rPr lang="nl-BE" sz="2800" dirty="0">
                <a:solidFill>
                  <a:schemeClr val="accent6"/>
                </a:solidFill>
                <a:latin typeface="Code New Roman" panose="020B0609020204030204" pitchFamily="49" charset="0"/>
                <a:cs typeface="Code New Roman" panose="020B0609020204030204" pitchFamily="49" charset="0"/>
              </a:rPr>
              <a:t>&lt;</a:t>
            </a:r>
            <a:r>
              <a:rPr lang="nl-BE" sz="2800" dirty="0" err="1">
                <a:solidFill>
                  <a:schemeClr val="accent6"/>
                </a:solidFill>
                <a:latin typeface="Code New Roman" panose="020B0609020204030204" pitchFamily="49" charset="0"/>
                <a:cs typeface="Code New Roman" panose="020B0609020204030204" pitchFamily="49" charset="0"/>
              </a:rPr>
              <a:t>head</a:t>
            </a:r>
            <a:r>
              <a:rPr lang="nl-BE" sz="2800" dirty="0">
                <a:solidFill>
                  <a:schemeClr val="accent6"/>
                </a:solidFill>
                <a:latin typeface="Code New Roman" panose="020B0609020204030204" pitchFamily="49" charset="0"/>
                <a:cs typeface="Code New Roman" panose="020B0609020204030204" pitchFamily="49" charset="0"/>
              </a:rPr>
              <a:t>&gt;</a:t>
            </a:r>
            <a:r>
              <a:rPr lang="nl-BE" sz="2800" dirty="0"/>
              <a:t>-gedeelte van </a:t>
            </a:r>
            <a:r>
              <a:rPr lang="nl-BE" sz="2800" dirty="0">
                <a:solidFill>
                  <a:schemeClr val="accent6"/>
                </a:solidFill>
                <a:latin typeface="Code New Roman" panose="020B0609020204030204" pitchFamily="49" charset="0"/>
                <a:cs typeface="Code New Roman" panose="020B0609020204030204" pitchFamily="49" charset="0"/>
              </a:rPr>
              <a:t>index.html</a:t>
            </a:r>
          </a:p>
          <a:p>
            <a:pPr marL="514350" indent="-514350">
              <a:spcBef>
                <a:spcPts val="1200"/>
              </a:spcBef>
              <a:buClr>
                <a:schemeClr val="accent6"/>
              </a:buClr>
              <a:buFont typeface="Wingdings 3" panose="05040102010807070707" pitchFamily="18" charset="2"/>
              <a:buChar char=""/>
            </a:pPr>
            <a:endParaRPr lang="nl-BE" sz="2800" dirty="0"/>
          </a:p>
        </p:txBody>
      </p:sp>
      <p:graphicFrame>
        <p:nvGraphicFramePr>
          <p:cNvPr id="26" name="Tabel 25"/>
          <p:cNvGraphicFramePr>
            <a:graphicFrameLocks noGrp="1"/>
          </p:cNvGraphicFramePr>
          <p:nvPr>
            <p:extLst>
              <p:ext uri="{D42A27DB-BD31-4B8C-83A1-F6EECF244321}">
                <p14:modId xmlns:p14="http://schemas.microsoft.com/office/powerpoint/2010/main" val="2155215868"/>
              </p:ext>
            </p:extLst>
          </p:nvPr>
        </p:nvGraphicFramePr>
        <p:xfrm>
          <a:off x="1463039" y="4853542"/>
          <a:ext cx="10452737" cy="365760"/>
        </p:xfrm>
        <a:graphic>
          <a:graphicData uri="http://schemas.openxmlformats.org/drawingml/2006/table">
            <a:tbl>
              <a:tblPr firstRow="1" firstCol="1" bandRow="1">
                <a:tableStyleId>{5C22544A-7EE6-4342-B048-85BDC9FD1C3A}</a:tableStyleId>
              </a:tblPr>
              <a:tblGrid>
                <a:gridCol w="637224">
                  <a:extLst>
                    <a:ext uri="{9D8B030D-6E8A-4147-A177-3AD203B41FA5}">
                      <a16:colId xmlns:a16="http://schemas.microsoft.com/office/drawing/2014/main" val="2855085912"/>
                    </a:ext>
                  </a:extLst>
                </a:gridCol>
                <a:gridCol w="9815513">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9</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it-IT" sz="2400" b="0" dirty="0" smtClean="0">
                          <a:solidFill>
                            <a:schemeClr val="accent6"/>
                          </a:solidFill>
                          <a:effectLst/>
                          <a:latin typeface="Code New Roman" panose="020B0609020204030204" pitchFamily="49" charset="0"/>
                          <a:cs typeface="Code New Roman" panose="020B0609020204030204" pitchFamily="49" charset="0"/>
                        </a:rPr>
                        <a:t>&lt;script src="scripts/jquery.js"&gt;&lt;/script&gt;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4164049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sp>
        <p:nvSpPr>
          <p:cNvPr id="23" name="Rechthoek 22"/>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stap5 </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5" name="Tekstvak 24"/>
          <p:cNvSpPr txBox="1"/>
          <p:nvPr/>
        </p:nvSpPr>
        <p:spPr>
          <a:xfrm>
            <a:off x="1362698" y="1495206"/>
            <a:ext cx="10679048" cy="240065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Verwijder </a:t>
            </a:r>
            <a:r>
              <a:rPr lang="nl-BE" sz="2800" dirty="0"/>
              <a:t>alle code om het modaal dialoogvenster te sluiten: het initialiseren van de constante knopakkoord, het aanroepen van de functie </a:t>
            </a:r>
            <a:r>
              <a:rPr lang="nl-BE" sz="2800" dirty="0" err="1"/>
              <a:t>modaalsluiten</a:t>
            </a:r>
            <a:r>
              <a:rPr lang="nl-BE" sz="2800" dirty="0"/>
              <a:t> en de functie </a:t>
            </a:r>
            <a:r>
              <a:rPr lang="nl-BE" sz="2800" dirty="0" err="1"/>
              <a:t>modaalsluiten</a:t>
            </a:r>
            <a:r>
              <a:rPr lang="nl-BE" sz="2800" dirty="0"/>
              <a:t> zelf. We vervangen die door deze code:.</a:t>
            </a:r>
          </a:p>
          <a:p>
            <a:pPr marL="514350" indent="-514350">
              <a:spcBef>
                <a:spcPts val="1200"/>
              </a:spcBef>
              <a:buClr>
                <a:schemeClr val="accent6"/>
              </a:buClr>
              <a:buFont typeface="Wingdings 3" panose="05040102010807070707" pitchFamily="18" charset="2"/>
              <a:buChar char=""/>
            </a:pPr>
            <a:endParaRPr lang="nl-BE" sz="2800" dirty="0"/>
          </a:p>
        </p:txBody>
      </p:sp>
      <p:graphicFrame>
        <p:nvGraphicFramePr>
          <p:cNvPr id="26" name="Tabel 25"/>
          <p:cNvGraphicFramePr>
            <a:graphicFrameLocks noGrp="1"/>
          </p:cNvGraphicFramePr>
          <p:nvPr>
            <p:extLst>
              <p:ext uri="{D42A27DB-BD31-4B8C-83A1-F6EECF244321}">
                <p14:modId xmlns:p14="http://schemas.microsoft.com/office/powerpoint/2010/main" val="4248875620"/>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$(document).ready(function(){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$("#akkoord").click(function(){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$("#overlay").fadeOut(2000);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1887592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graphicFrame>
        <p:nvGraphicFramePr>
          <p:cNvPr id="26" name="Tabel 25"/>
          <p:cNvGraphicFramePr>
            <a:graphicFrameLocks noGrp="1"/>
          </p:cNvGraphicFramePr>
          <p:nvPr>
            <p:extLst>
              <p:ext uri="{D42A27DB-BD31-4B8C-83A1-F6EECF244321}">
                <p14:modId xmlns:p14="http://schemas.microsoft.com/office/powerpoint/2010/main" val="634015350"/>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(document).ready(function(){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("#akkoord").click(function(){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("#overlay").fadeOut(2000);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6" name="Rechthoek 15"/>
          <p:cNvSpPr/>
          <p:nvPr/>
        </p:nvSpPr>
        <p:spPr>
          <a:xfrm>
            <a:off x="5078330" y="1659612"/>
            <a:ext cx="6594557" cy="171223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err="1"/>
              <a:t>jQuery</a:t>
            </a:r>
            <a:r>
              <a:rPr lang="nl-BE" sz="3600" dirty="0"/>
              <a:t>-statements starten steeds met een dollarteken.</a:t>
            </a:r>
          </a:p>
        </p:txBody>
      </p:sp>
      <p:cxnSp>
        <p:nvCxnSpPr>
          <p:cNvPr id="17" name="Rechte verbindingslijn met pijl 16"/>
          <p:cNvCxnSpPr/>
          <p:nvPr/>
        </p:nvCxnSpPr>
        <p:spPr>
          <a:xfrm flipH="1">
            <a:off x="2863970" y="3233572"/>
            <a:ext cx="2167234" cy="1064105"/>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8" name="Rechte verbindingslijn met pijl 17"/>
          <p:cNvCxnSpPr/>
          <p:nvPr/>
        </p:nvCxnSpPr>
        <p:spPr>
          <a:xfrm flipH="1">
            <a:off x="3087531" y="3436401"/>
            <a:ext cx="1967236" cy="128826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9" name="Rechte verbindingslijn met pijl 18"/>
          <p:cNvCxnSpPr/>
          <p:nvPr/>
        </p:nvCxnSpPr>
        <p:spPr>
          <a:xfrm flipH="1">
            <a:off x="3200401" y="3460235"/>
            <a:ext cx="2147976" cy="1751844"/>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pic>
        <p:nvPicPr>
          <p:cNvPr id="27" name="Afbeelding 2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Tree>
    <p:extLst>
      <p:ext uri="{BB962C8B-B14F-4D97-AF65-F5344CB8AC3E}">
        <p14:creationId xmlns:p14="http://schemas.microsoft.com/office/powerpoint/2010/main" val="3139304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75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750"/>
                                        <p:tgtEl>
                                          <p:spTgt spid="17"/>
                                        </p:tgtEl>
                                      </p:cBhvr>
                                    </p:animEffect>
                                  </p:childTnLst>
                                </p:cTn>
                              </p:par>
                              <p:par>
                                <p:cTn id="11" presetID="10"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750"/>
                                        <p:tgtEl>
                                          <p:spTgt spid="18"/>
                                        </p:tgtEl>
                                      </p:cBhvr>
                                    </p:animEffect>
                                  </p:childTnLst>
                                </p:cTn>
                              </p:par>
                              <p:par>
                                <p:cTn id="14" presetID="10" presetClass="entr" presetSubtype="0"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graphicFrame>
        <p:nvGraphicFramePr>
          <p:cNvPr id="26" name="Tabel 25"/>
          <p:cNvGraphicFramePr>
            <a:graphicFrameLocks noGrp="1"/>
          </p:cNvGraphicFramePr>
          <p:nvPr>
            <p:extLst>
              <p:ext uri="{D42A27DB-BD31-4B8C-83A1-F6EECF244321}">
                <p14:modId xmlns:p14="http://schemas.microsoft.com/office/powerpoint/2010/main" val="50669772"/>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(document)</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("#akkoord")</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.click(function(){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("#overlay")</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flipH="1">
            <a:off x="5054767" y="3010097"/>
            <a:ext cx="2347347" cy="1147768"/>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8" name="Rechte verbindingslijn met pijl 17"/>
          <p:cNvCxnSpPr/>
          <p:nvPr/>
        </p:nvCxnSpPr>
        <p:spPr>
          <a:xfrm flipH="1">
            <a:off x="5643418" y="3379513"/>
            <a:ext cx="1791539" cy="1250749"/>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9" name="Rechte verbindingslijn met pijl 18"/>
          <p:cNvCxnSpPr/>
          <p:nvPr/>
        </p:nvCxnSpPr>
        <p:spPr>
          <a:xfrm flipH="1">
            <a:off x="5875632" y="3518142"/>
            <a:ext cx="2049168" cy="1709952"/>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0" name="Rechthoek 19"/>
          <p:cNvSpPr/>
          <p:nvPr/>
        </p:nvSpPr>
        <p:spPr>
          <a:xfrm>
            <a:off x="7500938" y="1659612"/>
            <a:ext cx="4171949" cy="171223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err="1" smtClean="0"/>
              <a:t>selector</a:t>
            </a:r>
            <a:endParaRPr lang="nl-BE" sz="3600" dirty="0"/>
          </a:p>
        </p:txBody>
      </p:sp>
      <p:sp>
        <p:nvSpPr>
          <p:cNvPr id="25" name="Rechthoek 24"/>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27" name="Afbeelding 2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Tree>
    <p:extLst>
      <p:ext uri="{BB962C8B-B14F-4D97-AF65-F5344CB8AC3E}">
        <p14:creationId xmlns:p14="http://schemas.microsoft.com/office/powerpoint/2010/main" val="3821720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par>
                                <p:cTn id="8" presetID="10" presetClass="entr" presetSubtype="0"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750"/>
                                        <p:tgtEl>
                                          <p:spTgt spid="18"/>
                                        </p:tgtEl>
                                      </p:cBhvr>
                                    </p:animEffect>
                                  </p:childTnLst>
                                </p:cTn>
                              </p:par>
                              <p:par>
                                <p:cTn id="11" presetID="10"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75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7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graphicFrame>
        <p:nvGraphicFramePr>
          <p:cNvPr id="26" name="Tabel 25"/>
          <p:cNvGraphicFramePr>
            <a:graphicFrameLocks noGrp="1"/>
          </p:cNvGraphicFramePr>
          <p:nvPr>
            <p:extLst>
              <p:ext uri="{D42A27DB-BD31-4B8C-83A1-F6EECF244321}">
                <p14:modId xmlns:p14="http://schemas.microsoft.com/office/powerpoint/2010/main" val="2636878537"/>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$(document).ready(function(){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$("#akkoord").click(function(){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$("#overlay").fadeOut(2000);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flipH="1">
            <a:off x="6428509" y="3189703"/>
            <a:ext cx="18473" cy="87222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1" name="Rechthoek 20"/>
          <p:cNvSpPr/>
          <p:nvPr/>
        </p:nvSpPr>
        <p:spPr>
          <a:xfrm>
            <a:off x="4719730" y="1443311"/>
            <a:ext cx="7169920" cy="171223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smtClean="0"/>
              <a:t>Functie wordt pas uitgevoerd als de pagina volledig geladen is.</a:t>
            </a:r>
            <a:endParaRPr lang="nl-BE" sz="3600" dirty="0"/>
          </a:p>
        </p:txBody>
      </p:sp>
      <p:sp>
        <p:nvSpPr>
          <p:cNvPr id="22" name="Rechthoek 21"/>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Tree>
    <p:extLst>
      <p:ext uri="{BB962C8B-B14F-4D97-AF65-F5344CB8AC3E}">
        <p14:creationId xmlns:p14="http://schemas.microsoft.com/office/powerpoint/2010/main" val="4290970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graphicFrame>
        <p:nvGraphicFramePr>
          <p:cNvPr id="26" name="Tabel 25"/>
          <p:cNvGraphicFramePr>
            <a:graphicFrameLocks noGrp="1"/>
          </p:cNvGraphicFramePr>
          <p:nvPr>
            <p:extLst>
              <p:ext uri="{D42A27DB-BD31-4B8C-83A1-F6EECF244321}">
                <p14:modId xmlns:p14="http://schemas.microsoft.com/office/powerpoint/2010/main" val="2767082364"/>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$(document).ready(function(){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$("#akkoord").click(function()</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$("#overlay").fadeOut(2000);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flipH="1">
            <a:off x="6927273" y="3225116"/>
            <a:ext cx="2" cy="1328411"/>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18" name="Rechthoek 17"/>
          <p:cNvSpPr/>
          <p:nvPr/>
        </p:nvSpPr>
        <p:spPr>
          <a:xfrm>
            <a:off x="6171239" y="1443311"/>
            <a:ext cx="5718411" cy="171223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a:t>Gebeurtenis = klikken op element met </a:t>
            </a:r>
            <a:r>
              <a:rPr lang="nl-BE" sz="3600" dirty="0" err="1"/>
              <a:t>id</a:t>
            </a:r>
            <a:r>
              <a:rPr lang="nl-BE" sz="3600" dirty="0"/>
              <a:t> “akkoord”</a:t>
            </a: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Tree>
    <p:extLst>
      <p:ext uri="{BB962C8B-B14F-4D97-AF65-F5344CB8AC3E}">
        <p14:creationId xmlns:p14="http://schemas.microsoft.com/office/powerpoint/2010/main" val="2927319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graphicFrame>
        <p:nvGraphicFramePr>
          <p:cNvPr id="26" name="Tabel 25"/>
          <p:cNvGraphicFramePr>
            <a:graphicFrameLocks noGrp="1"/>
          </p:cNvGraphicFramePr>
          <p:nvPr>
            <p:extLst>
              <p:ext uri="{D42A27DB-BD31-4B8C-83A1-F6EECF244321}">
                <p14:modId xmlns:p14="http://schemas.microsoft.com/office/powerpoint/2010/main" val="454563893"/>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$(document).ready(function(){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$("#akkoord").click(function(){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$("#overlay").fadeOut(2000);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flipH="1">
            <a:off x="6927273" y="3225116"/>
            <a:ext cx="3" cy="1895522"/>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19" name="Rechthoek 18"/>
          <p:cNvSpPr/>
          <p:nvPr/>
        </p:nvSpPr>
        <p:spPr>
          <a:xfrm>
            <a:off x="6323335" y="1400382"/>
            <a:ext cx="5718411" cy="171223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smtClean="0"/>
              <a:t>Actie </a:t>
            </a:r>
            <a:r>
              <a:rPr lang="nl-BE" sz="3600" dirty="0"/>
              <a:t>= </a:t>
            </a:r>
            <a:r>
              <a:rPr lang="nl-BE" sz="3600" dirty="0" err="1" smtClean="0"/>
              <a:t>overlay</a:t>
            </a:r>
            <a:r>
              <a:rPr lang="nl-BE" sz="3600" dirty="0" smtClean="0"/>
              <a:t>-blok vervaagt op 2 seconden</a:t>
            </a:r>
            <a:endParaRPr lang="nl-BE" sz="3600" dirty="0"/>
          </a:p>
        </p:txBody>
      </p:sp>
      <p:sp>
        <p:nvSpPr>
          <p:cNvPr id="20" name="Rechthoek 19"/>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21" name="Afbeelding 20"/>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Tree>
    <p:extLst>
      <p:ext uri="{BB962C8B-B14F-4D97-AF65-F5344CB8AC3E}">
        <p14:creationId xmlns:p14="http://schemas.microsoft.com/office/powerpoint/2010/main" val="3376679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1" name="Rechthoek 20"/>
          <p:cNvSpPr/>
          <p:nvPr/>
        </p:nvSpPr>
        <p:spPr>
          <a:xfrm>
            <a:off x="1463039" y="1545587"/>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a:t>
            </a:r>
            <a:endParaRPr lang="nl-BE" sz="2400" dirty="0">
              <a:latin typeface="Code New Roman" panose="020B0609020204030204" pitchFamily="49" charset="0"/>
              <a:cs typeface="Code New Roman" panose="020B0609020204030204" pitchFamily="49" charset="0"/>
            </a:endParaRPr>
          </a:p>
        </p:txBody>
      </p:sp>
      <p:sp>
        <p:nvSpPr>
          <p:cNvPr id="22" name="Rechthoek 21"/>
          <p:cNvSpPr/>
          <p:nvPr/>
        </p:nvSpPr>
        <p:spPr>
          <a:xfrm>
            <a:off x="5397494" y="1545587"/>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3317278"/>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$("p.intro")</a:t>
            </a:r>
            <a:endParaRPr lang="nl-BE" sz="2400" dirty="0">
              <a:latin typeface="Code New Roman" panose="020B0609020204030204" pitchFamily="49" charset="0"/>
              <a:cs typeface="Code New Roman" panose="020B0609020204030204" pitchFamily="49" charset="0"/>
            </a:endParaRPr>
          </a:p>
        </p:txBody>
      </p:sp>
      <p:sp>
        <p:nvSpPr>
          <p:cNvPr id="24" name="Rechthoek 23"/>
          <p:cNvSpPr/>
          <p:nvPr/>
        </p:nvSpPr>
        <p:spPr>
          <a:xfrm>
            <a:off x="5397494" y="3317278"/>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5088969"/>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dirty="0">
                <a:latin typeface="Code New Roman" panose="020B0609020204030204" pitchFamily="49" charset="0"/>
                <a:cs typeface="Code New Roman" panose="020B0609020204030204" pitchFamily="49" charset="0"/>
              </a:rPr>
              <a:t>$("</a:t>
            </a:r>
            <a:r>
              <a:rPr lang="nl-BE" sz="2400" dirty="0" err="1">
                <a:latin typeface="Code New Roman" panose="020B0609020204030204" pitchFamily="49" charset="0"/>
                <a:cs typeface="Code New Roman" panose="020B0609020204030204" pitchFamily="49" charset="0"/>
              </a:rPr>
              <a:t>article#duiding</a:t>
            </a:r>
            <a:r>
              <a:rPr lang="nl-BE" sz="2400" dirty="0">
                <a:latin typeface="Code New Roman" panose="020B0609020204030204" pitchFamily="49" charset="0"/>
                <a:cs typeface="Code New Roman" panose="020B0609020204030204" pitchFamily="49" charset="0"/>
              </a:rPr>
              <a:t>")</a:t>
            </a:r>
          </a:p>
        </p:txBody>
      </p:sp>
      <p:sp>
        <p:nvSpPr>
          <p:cNvPr id="27" name="Rechthoek 26"/>
          <p:cNvSpPr/>
          <p:nvPr/>
        </p:nvSpPr>
        <p:spPr>
          <a:xfrm>
            <a:off x="5397494" y="5088969"/>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6" name="Tekstvak 25"/>
          <p:cNvSpPr txBox="1"/>
          <p:nvPr/>
        </p:nvSpPr>
        <p:spPr>
          <a:xfrm>
            <a:off x="5527343" y="1802204"/>
            <a:ext cx="6514403" cy="523220"/>
          </a:xfrm>
          <a:prstGeom prst="rect">
            <a:avLst/>
          </a:prstGeom>
          <a:noFill/>
        </p:spPr>
        <p:txBody>
          <a:bodyPr wrap="square" rtlCol="0">
            <a:spAutoFit/>
          </a:bodyPr>
          <a:lstStyle/>
          <a:p>
            <a:r>
              <a:rPr lang="nl-BE" sz="2800" dirty="0"/>
              <a:t>Alle elementen op de pagina</a:t>
            </a:r>
          </a:p>
        </p:txBody>
      </p:sp>
      <p:sp>
        <p:nvSpPr>
          <p:cNvPr id="28" name="Tekstvak 27"/>
          <p:cNvSpPr txBox="1"/>
          <p:nvPr/>
        </p:nvSpPr>
        <p:spPr>
          <a:xfrm>
            <a:off x="5527343" y="3573895"/>
            <a:ext cx="6514403" cy="523220"/>
          </a:xfrm>
          <a:prstGeom prst="rect">
            <a:avLst/>
          </a:prstGeom>
          <a:noFill/>
        </p:spPr>
        <p:txBody>
          <a:bodyPr wrap="square" rtlCol="0">
            <a:spAutoFit/>
          </a:bodyPr>
          <a:lstStyle/>
          <a:p>
            <a:r>
              <a:rPr lang="nl-BE" sz="2800" dirty="0"/>
              <a:t>Alle alinea’s van de klasse “intro”</a:t>
            </a:r>
          </a:p>
        </p:txBody>
      </p:sp>
      <p:sp>
        <p:nvSpPr>
          <p:cNvPr id="29" name="Tekstvak 28"/>
          <p:cNvSpPr txBox="1"/>
          <p:nvPr/>
        </p:nvSpPr>
        <p:spPr>
          <a:xfrm>
            <a:off x="5527343" y="5303519"/>
            <a:ext cx="6514403" cy="523220"/>
          </a:xfrm>
          <a:prstGeom prst="rect">
            <a:avLst/>
          </a:prstGeom>
          <a:noFill/>
        </p:spPr>
        <p:txBody>
          <a:bodyPr wrap="square" rtlCol="0">
            <a:spAutoFit/>
          </a:bodyPr>
          <a:lstStyle/>
          <a:p>
            <a:r>
              <a:rPr lang="nl-BE" sz="2800" dirty="0"/>
              <a:t>Het artikel met als </a:t>
            </a:r>
            <a:r>
              <a:rPr lang="nl-BE" sz="2800" dirty="0" err="1"/>
              <a:t>id</a:t>
            </a:r>
            <a:r>
              <a:rPr lang="nl-BE" sz="2800" dirty="0"/>
              <a:t> “duiding”</a:t>
            </a:r>
          </a:p>
        </p:txBody>
      </p:sp>
    </p:spTree>
    <p:extLst>
      <p:ext uri="{BB962C8B-B14F-4D97-AF65-F5344CB8AC3E}">
        <p14:creationId xmlns:p14="http://schemas.microsoft.com/office/powerpoint/2010/main" val="474873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75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75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7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2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1" name="Rechthoek 20"/>
          <p:cNvSpPr/>
          <p:nvPr/>
        </p:nvSpPr>
        <p:spPr>
          <a:xfrm>
            <a:off x="1463039" y="1545587"/>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$("h1:first")</a:t>
            </a:r>
            <a:endParaRPr lang="nl-BE" sz="2400" dirty="0">
              <a:latin typeface="Code New Roman" panose="020B0609020204030204" pitchFamily="49" charset="0"/>
              <a:cs typeface="Code New Roman" panose="020B0609020204030204" pitchFamily="49" charset="0"/>
            </a:endParaRPr>
          </a:p>
        </p:txBody>
      </p:sp>
      <p:sp>
        <p:nvSpPr>
          <p:cNvPr id="22" name="Rechthoek 21"/>
          <p:cNvSpPr/>
          <p:nvPr/>
        </p:nvSpPr>
        <p:spPr>
          <a:xfrm>
            <a:off x="5397494" y="1545587"/>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3317278"/>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$("img:last")</a:t>
            </a:r>
            <a:endParaRPr lang="nl-BE" sz="2400" dirty="0">
              <a:latin typeface="Code New Roman" panose="020B0609020204030204" pitchFamily="49" charset="0"/>
              <a:cs typeface="Code New Roman" panose="020B0609020204030204" pitchFamily="49" charset="0"/>
            </a:endParaRPr>
          </a:p>
        </p:txBody>
      </p:sp>
      <p:sp>
        <p:nvSpPr>
          <p:cNvPr id="24" name="Rechthoek 23"/>
          <p:cNvSpPr/>
          <p:nvPr/>
        </p:nvSpPr>
        <p:spPr>
          <a:xfrm>
            <a:off x="5397494" y="3317278"/>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5088969"/>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$("[href]")</a:t>
            </a:r>
            <a:endParaRPr lang="nl-BE" sz="2400" dirty="0">
              <a:latin typeface="Code New Roman" panose="020B0609020204030204" pitchFamily="49" charset="0"/>
              <a:cs typeface="Code New Roman" panose="020B0609020204030204" pitchFamily="49" charset="0"/>
            </a:endParaRPr>
          </a:p>
        </p:txBody>
      </p:sp>
      <p:sp>
        <p:nvSpPr>
          <p:cNvPr id="27" name="Rechthoek 26"/>
          <p:cNvSpPr/>
          <p:nvPr/>
        </p:nvSpPr>
        <p:spPr>
          <a:xfrm>
            <a:off x="5397494" y="5088969"/>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6" name="Tekstvak 25"/>
          <p:cNvSpPr txBox="1"/>
          <p:nvPr/>
        </p:nvSpPr>
        <p:spPr>
          <a:xfrm>
            <a:off x="5527343" y="1802204"/>
            <a:ext cx="6514403" cy="954107"/>
          </a:xfrm>
          <a:prstGeom prst="rect">
            <a:avLst/>
          </a:prstGeom>
          <a:noFill/>
        </p:spPr>
        <p:txBody>
          <a:bodyPr wrap="square" rtlCol="0">
            <a:spAutoFit/>
          </a:bodyPr>
          <a:lstStyle/>
          <a:p>
            <a:r>
              <a:rPr lang="nl-BE" sz="2800" dirty="0"/>
              <a:t>De eerste titel van het niveau &lt;h1&gt; op de pagina</a:t>
            </a:r>
          </a:p>
        </p:txBody>
      </p:sp>
      <p:sp>
        <p:nvSpPr>
          <p:cNvPr id="28" name="Tekstvak 27"/>
          <p:cNvSpPr txBox="1"/>
          <p:nvPr/>
        </p:nvSpPr>
        <p:spPr>
          <a:xfrm>
            <a:off x="5527343" y="3573895"/>
            <a:ext cx="6514403" cy="523220"/>
          </a:xfrm>
          <a:prstGeom prst="rect">
            <a:avLst/>
          </a:prstGeom>
          <a:noFill/>
        </p:spPr>
        <p:txBody>
          <a:bodyPr wrap="square" rtlCol="0">
            <a:spAutoFit/>
          </a:bodyPr>
          <a:lstStyle/>
          <a:p>
            <a:r>
              <a:rPr lang="nl-BE" sz="2800" dirty="0"/>
              <a:t>De laatste afbeelding op de pagina</a:t>
            </a:r>
          </a:p>
        </p:txBody>
      </p:sp>
      <p:sp>
        <p:nvSpPr>
          <p:cNvPr id="29" name="Tekstvak 28"/>
          <p:cNvSpPr txBox="1"/>
          <p:nvPr/>
        </p:nvSpPr>
        <p:spPr>
          <a:xfrm>
            <a:off x="5527343" y="5303519"/>
            <a:ext cx="6514403" cy="954107"/>
          </a:xfrm>
          <a:prstGeom prst="rect">
            <a:avLst/>
          </a:prstGeom>
          <a:noFill/>
        </p:spPr>
        <p:txBody>
          <a:bodyPr wrap="square" rtlCol="0">
            <a:spAutoFit/>
          </a:bodyPr>
          <a:lstStyle/>
          <a:p>
            <a:r>
              <a:rPr lang="nl-BE" sz="2800" dirty="0"/>
              <a:t>Alle elementen die een “</a:t>
            </a:r>
            <a:r>
              <a:rPr lang="nl-BE" sz="2800" dirty="0" err="1"/>
              <a:t>href</a:t>
            </a:r>
            <a:r>
              <a:rPr lang="nl-BE" sz="2800" dirty="0"/>
              <a:t>”-attribuut hebben.</a:t>
            </a:r>
          </a:p>
        </p:txBody>
      </p:sp>
    </p:spTree>
    <p:extLst>
      <p:ext uri="{BB962C8B-B14F-4D97-AF65-F5344CB8AC3E}">
        <p14:creationId xmlns:p14="http://schemas.microsoft.com/office/powerpoint/2010/main" val="3268037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75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75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7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2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152</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1" name="Rechthoek 20"/>
          <p:cNvSpPr/>
          <p:nvPr/>
        </p:nvSpPr>
        <p:spPr>
          <a:xfrm>
            <a:off x="1463039" y="1545587"/>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$("tr:even")</a:t>
            </a:r>
            <a:endParaRPr lang="nl-BE" sz="2400" dirty="0">
              <a:latin typeface="Code New Roman" panose="020B0609020204030204" pitchFamily="49" charset="0"/>
              <a:cs typeface="Code New Roman" panose="020B0609020204030204" pitchFamily="49" charset="0"/>
            </a:endParaRPr>
          </a:p>
        </p:txBody>
      </p:sp>
      <p:sp>
        <p:nvSpPr>
          <p:cNvPr id="22" name="Rechthoek 21"/>
          <p:cNvSpPr/>
          <p:nvPr/>
        </p:nvSpPr>
        <p:spPr>
          <a:xfrm>
            <a:off x="5397494" y="1545587"/>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3317278"/>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$("tr:odd")</a:t>
            </a:r>
            <a:endParaRPr lang="nl-BE" sz="2400" dirty="0">
              <a:latin typeface="Code New Roman" panose="020B0609020204030204" pitchFamily="49" charset="0"/>
              <a:cs typeface="Code New Roman" panose="020B0609020204030204" pitchFamily="49" charset="0"/>
            </a:endParaRPr>
          </a:p>
        </p:txBody>
      </p:sp>
      <p:sp>
        <p:nvSpPr>
          <p:cNvPr id="24" name="Rechthoek 23"/>
          <p:cNvSpPr/>
          <p:nvPr/>
        </p:nvSpPr>
        <p:spPr>
          <a:xfrm>
            <a:off x="5397494" y="3317278"/>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5088969"/>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$("p:not(:empty)")</a:t>
            </a:r>
            <a:endParaRPr lang="nl-BE" sz="2400" dirty="0">
              <a:latin typeface="Code New Roman" panose="020B0609020204030204" pitchFamily="49" charset="0"/>
              <a:cs typeface="Code New Roman" panose="020B0609020204030204" pitchFamily="49" charset="0"/>
            </a:endParaRPr>
          </a:p>
        </p:txBody>
      </p:sp>
      <p:sp>
        <p:nvSpPr>
          <p:cNvPr id="27" name="Rechthoek 26"/>
          <p:cNvSpPr/>
          <p:nvPr/>
        </p:nvSpPr>
        <p:spPr>
          <a:xfrm>
            <a:off x="5397494" y="5088969"/>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6" name="Tekstvak 25"/>
          <p:cNvSpPr txBox="1"/>
          <p:nvPr/>
        </p:nvSpPr>
        <p:spPr>
          <a:xfrm>
            <a:off x="5527343" y="1802204"/>
            <a:ext cx="6514403" cy="523220"/>
          </a:xfrm>
          <a:prstGeom prst="rect">
            <a:avLst/>
          </a:prstGeom>
          <a:noFill/>
        </p:spPr>
        <p:txBody>
          <a:bodyPr wrap="square" rtlCol="0">
            <a:spAutoFit/>
          </a:bodyPr>
          <a:lstStyle/>
          <a:p>
            <a:r>
              <a:rPr lang="nl-BE" sz="2800" dirty="0"/>
              <a:t>Alle even rijen in een tabel</a:t>
            </a:r>
          </a:p>
        </p:txBody>
      </p:sp>
      <p:sp>
        <p:nvSpPr>
          <p:cNvPr id="28" name="Tekstvak 27"/>
          <p:cNvSpPr txBox="1"/>
          <p:nvPr/>
        </p:nvSpPr>
        <p:spPr>
          <a:xfrm>
            <a:off x="5527343" y="3573895"/>
            <a:ext cx="6514403" cy="523220"/>
          </a:xfrm>
          <a:prstGeom prst="rect">
            <a:avLst/>
          </a:prstGeom>
          <a:noFill/>
        </p:spPr>
        <p:txBody>
          <a:bodyPr wrap="square" rtlCol="0">
            <a:spAutoFit/>
          </a:bodyPr>
          <a:lstStyle/>
          <a:p>
            <a:r>
              <a:rPr lang="nl-BE" sz="2800" dirty="0"/>
              <a:t>Alle oneven </a:t>
            </a:r>
            <a:r>
              <a:rPr lang="nl-BE" sz="2800" dirty="0" smtClean="0"/>
              <a:t>rijen </a:t>
            </a:r>
            <a:r>
              <a:rPr lang="nl-BE" sz="2800" dirty="0"/>
              <a:t>in een tabel</a:t>
            </a:r>
          </a:p>
        </p:txBody>
      </p:sp>
      <p:sp>
        <p:nvSpPr>
          <p:cNvPr id="29" name="Tekstvak 28"/>
          <p:cNvSpPr txBox="1"/>
          <p:nvPr/>
        </p:nvSpPr>
        <p:spPr>
          <a:xfrm>
            <a:off x="5527343" y="5303519"/>
            <a:ext cx="6514403" cy="523220"/>
          </a:xfrm>
          <a:prstGeom prst="rect">
            <a:avLst/>
          </a:prstGeom>
          <a:noFill/>
        </p:spPr>
        <p:txBody>
          <a:bodyPr wrap="square" rtlCol="0">
            <a:spAutoFit/>
          </a:bodyPr>
          <a:lstStyle/>
          <a:p>
            <a:r>
              <a:rPr lang="nl-BE" sz="2800" dirty="0"/>
              <a:t>Alle alinea’s die niet leeg </a:t>
            </a:r>
            <a:r>
              <a:rPr lang="nl-BE" sz="2800" dirty="0" smtClean="0"/>
              <a:t>zijn</a:t>
            </a:r>
            <a:endParaRPr lang="nl-BE" sz="2800" dirty="0"/>
          </a:p>
        </p:txBody>
      </p:sp>
    </p:spTree>
    <p:extLst>
      <p:ext uri="{BB962C8B-B14F-4D97-AF65-F5344CB8AC3E}">
        <p14:creationId xmlns:p14="http://schemas.microsoft.com/office/powerpoint/2010/main" val="3384541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75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75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7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144</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176" y="1530696"/>
            <a:ext cx="952489" cy="933857"/>
          </a:xfrm>
          <a:prstGeom prst="rect">
            <a:avLst/>
          </a:prstGeom>
        </p:spPr>
      </p:pic>
      <p:sp>
        <p:nvSpPr>
          <p:cNvPr id="18" name="Tekstvak 17"/>
          <p:cNvSpPr txBox="1"/>
          <p:nvPr/>
        </p:nvSpPr>
        <p:spPr>
          <a:xfrm>
            <a:off x="1463039" y="1530696"/>
            <a:ext cx="10578707" cy="954107"/>
          </a:xfrm>
          <a:prstGeom prst="rect">
            <a:avLst/>
          </a:prstGeom>
          <a:noFill/>
        </p:spPr>
        <p:txBody>
          <a:bodyPr wrap="square" rtlCol="0">
            <a:spAutoFit/>
          </a:bodyPr>
          <a:lstStyle/>
          <a:p>
            <a:r>
              <a:rPr lang="nl-BE" sz="2800" dirty="0"/>
              <a:t>Geef in </a:t>
            </a:r>
            <a:r>
              <a:rPr lang="nl-BE" sz="2800" dirty="0">
                <a:solidFill>
                  <a:schemeClr val="accent6"/>
                </a:solidFill>
                <a:latin typeface="Code New Roman" panose="020B0609020204030204" pitchFamily="49" charset="0"/>
                <a:cs typeface="Code New Roman" panose="020B0609020204030204" pitchFamily="49" charset="0"/>
              </a:rPr>
              <a:t>opmaak.css</a:t>
            </a:r>
            <a:r>
              <a:rPr lang="nl-BE" sz="2800" dirty="0"/>
              <a:t> de eigenschap </a:t>
            </a:r>
            <a:r>
              <a:rPr lang="nl-BE" sz="2800" dirty="0">
                <a:solidFill>
                  <a:schemeClr val="accent6"/>
                </a:solidFill>
                <a:latin typeface="Code New Roman" panose="020B0609020204030204" pitchFamily="49" charset="0"/>
                <a:cs typeface="Code New Roman" panose="020B0609020204030204" pitchFamily="49" charset="0"/>
              </a:rPr>
              <a:t>display</a:t>
            </a:r>
            <a:r>
              <a:rPr lang="nl-BE" sz="2800" dirty="0"/>
              <a:t> de waarde </a:t>
            </a:r>
            <a:r>
              <a:rPr lang="nl-BE" sz="2800" dirty="0">
                <a:solidFill>
                  <a:schemeClr val="accent6"/>
                </a:solidFill>
                <a:latin typeface="Code New Roman" panose="020B0609020204030204" pitchFamily="49" charset="0"/>
                <a:cs typeface="Code New Roman" panose="020B0609020204030204" pitchFamily="49" charset="0"/>
              </a:rPr>
              <a:t>block</a:t>
            </a:r>
            <a:r>
              <a:rPr lang="nl-BE" sz="2800" dirty="0"/>
              <a:t>. Wat is het effect in een browser?</a:t>
            </a:r>
          </a:p>
        </p:txBody>
      </p:sp>
      <p:sp>
        <p:nvSpPr>
          <p:cNvPr id="19" name="Rechthoek 18"/>
          <p:cNvSpPr/>
          <p:nvPr/>
        </p:nvSpPr>
        <p:spPr>
          <a:xfrm>
            <a:off x="1463039" y="2662279"/>
            <a:ext cx="10578707" cy="1350163"/>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1463039" y="4336699"/>
            <a:ext cx="10578707" cy="954107"/>
          </a:xfrm>
          <a:prstGeom prst="rect">
            <a:avLst/>
          </a:prstGeom>
          <a:noFill/>
        </p:spPr>
        <p:txBody>
          <a:bodyPr wrap="square" rtlCol="0">
            <a:spAutoFit/>
          </a:bodyPr>
          <a:lstStyle/>
          <a:p>
            <a:r>
              <a:rPr lang="nl-BE" sz="2800" dirty="0"/>
              <a:t>Wijzig de eigenschap </a:t>
            </a:r>
            <a:r>
              <a:rPr lang="nl-BE" sz="2800" dirty="0">
                <a:solidFill>
                  <a:schemeClr val="accent6"/>
                </a:solidFill>
                <a:latin typeface="Code New Roman" panose="020B0609020204030204" pitchFamily="49" charset="0"/>
                <a:cs typeface="Code New Roman" panose="020B0609020204030204" pitchFamily="49" charset="0"/>
              </a:rPr>
              <a:t>display: none </a:t>
            </a:r>
            <a:r>
              <a:rPr lang="nl-BE" sz="2800" dirty="0"/>
              <a:t>naar </a:t>
            </a:r>
            <a:r>
              <a:rPr lang="nl-BE" sz="2800" dirty="0" err="1">
                <a:solidFill>
                  <a:schemeClr val="accent6"/>
                </a:solidFill>
                <a:latin typeface="Code New Roman" panose="020B0609020204030204" pitchFamily="49" charset="0"/>
                <a:cs typeface="Code New Roman" panose="020B0609020204030204" pitchFamily="49" charset="0"/>
              </a:rPr>
              <a:t>visibility</a:t>
            </a:r>
            <a:r>
              <a:rPr lang="nl-BE" sz="2800" dirty="0">
                <a:solidFill>
                  <a:schemeClr val="accent6"/>
                </a:solidFill>
                <a:latin typeface="Code New Roman" panose="020B0609020204030204" pitchFamily="49" charset="0"/>
                <a:cs typeface="Code New Roman" panose="020B0609020204030204" pitchFamily="49" charset="0"/>
              </a:rPr>
              <a:t>: </a:t>
            </a:r>
            <a:r>
              <a:rPr lang="nl-BE" sz="2800" dirty="0" err="1">
                <a:solidFill>
                  <a:schemeClr val="accent6"/>
                </a:solidFill>
                <a:latin typeface="Code New Roman" panose="020B0609020204030204" pitchFamily="49" charset="0"/>
                <a:cs typeface="Code New Roman" panose="020B0609020204030204" pitchFamily="49" charset="0"/>
              </a:rPr>
              <a:t>hidden</a:t>
            </a:r>
            <a:r>
              <a:rPr lang="nl-BE" sz="2800" dirty="0">
                <a:solidFill>
                  <a:schemeClr val="accent6"/>
                </a:solidFill>
                <a:latin typeface="Code New Roman" panose="020B0609020204030204" pitchFamily="49" charset="0"/>
                <a:cs typeface="Code New Roman" panose="020B0609020204030204" pitchFamily="49" charset="0"/>
              </a:rPr>
              <a:t> </a:t>
            </a:r>
            <a:r>
              <a:rPr lang="nl-BE" sz="2800" dirty="0"/>
              <a:t>en bekijk het resultaat in een </a:t>
            </a:r>
            <a:r>
              <a:rPr lang="nl-BE" sz="2800" dirty="0" smtClean="0"/>
              <a:t>browser</a:t>
            </a:r>
            <a:r>
              <a:rPr lang="nl-BE" sz="2800" dirty="0"/>
              <a:t>. Wat is het verschil </a:t>
            </a:r>
            <a:r>
              <a:rPr lang="nl-BE" sz="2800" dirty="0" smtClean="0"/>
              <a:t>?</a:t>
            </a:r>
            <a:endParaRPr lang="nl-BE" sz="2800" dirty="0"/>
          </a:p>
        </p:txBody>
      </p:sp>
      <p:sp>
        <p:nvSpPr>
          <p:cNvPr id="21" name="Rechthoek 20"/>
          <p:cNvSpPr/>
          <p:nvPr/>
        </p:nvSpPr>
        <p:spPr>
          <a:xfrm>
            <a:off x="1463039" y="5359729"/>
            <a:ext cx="10578707" cy="1350163"/>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2" name="Tekstvak 21"/>
          <p:cNvSpPr txBox="1"/>
          <p:nvPr/>
        </p:nvSpPr>
        <p:spPr>
          <a:xfrm>
            <a:off x="1637731" y="2825087"/>
            <a:ext cx="10249469" cy="954107"/>
          </a:xfrm>
          <a:prstGeom prst="rect">
            <a:avLst/>
          </a:prstGeom>
          <a:noFill/>
        </p:spPr>
        <p:txBody>
          <a:bodyPr wrap="square" rtlCol="0">
            <a:spAutoFit/>
          </a:bodyPr>
          <a:lstStyle/>
          <a:p>
            <a:r>
              <a:rPr lang="nl-BE" sz="2800" dirty="0"/>
              <a:t>De tekst en foto’s worden getoond, maar liggen over elkaar heen.</a:t>
            </a:r>
          </a:p>
        </p:txBody>
      </p:sp>
      <p:sp>
        <p:nvSpPr>
          <p:cNvPr id="23" name="Tekstvak 22"/>
          <p:cNvSpPr txBox="1"/>
          <p:nvPr/>
        </p:nvSpPr>
        <p:spPr>
          <a:xfrm>
            <a:off x="1627657" y="5557756"/>
            <a:ext cx="10249469" cy="954107"/>
          </a:xfrm>
          <a:prstGeom prst="rect">
            <a:avLst/>
          </a:prstGeom>
          <a:noFill/>
        </p:spPr>
        <p:txBody>
          <a:bodyPr wrap="square" rtlCol="0">
            <a:spAutoFit/>
          </a:bodyPr>
          <a:lstStyle/>
          <a:p>
            <a:r>
              <a:rPr lang="nl-BE" sz="2800" dirty="0"/>
              <a:t>De vakken worden nu volledig getoond, maar de inhoud </a:t>
            </a:r>
            <a:r>
              <a:rPr lang="nl-BE" sz="2800" dirty="0" smtClean="0"/>
              <a:t>ervan wordt </a:t>
            </a:r>
            <a:r>
              <a:rPr lang="nl-BE" sz="2800" dirty="0"/>
              <a:t>verborgen.</a:t>
            </a:r>
          </a:p>
        </p:txBody>
      </p:sp>
    </p:spTree>
    <p:extLst>
      <p:ext uri="{BB962C8B-B14F-4D97-AF65-F5344CB8AC3E}">
        <p14:creationId xmlns:p14="http://schemas.microsoft.com/office/powerpoint/2010/main" val="4044133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750"/>
                                        <p:tgtEl>
                                          <p:spTgt spid="2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75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152</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1" name="Rechthoek 20"/>
          <p:cNvSpPr/>
          <p:nvPr/>
        </p:nvSpPr>
        <p:spPr>
          <a:xfrm>
            <a:off x="1463039" y="1545587"/>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$(":header")</a:t>
            </a:r>
            <a:endParaRPr lang="nl-BE" sz="2400" dirty="0">
              <a:latin typeface="Code New Roman" panose="020B0609020204030204" pitchFamily="49" charset="0"/>
              <a:cs typeface="Code New Roman" panose="020B0609020204030204" pitchFamily="49" charset="0"/>
            </a:endParaRPr>
          </a:p>
        </p:txBody>
      </p:sp>
      <p:sp>
        <p:nvSpPr>
          <p:cNvPr id="22" name="Rechthoek 21"/>
          <p:cNvSpPr/>
          <p:nvPr/>
        </p:nvSpPr>
        <p:spPr>
          <a:xfrm>
            <a:off x="5397494" y="1545587"/>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3317278"/>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$("td:empty")</a:t>
            </a:r>
            <a:endParaRPr lang="nl-BE" sz="2400" dirty="0">
              <a:latin typeface="Code New Roman" panose="020B0609020204030204" pitchFamily="49" charset="0"/>
              <a:cs typeface="Code New Roman" panose="020B0609020204030204" pitchFamily="49" charset="0"/>
            </a:endParaRPr>
          </a:p>
        </p:txBody>
      </p:sp>
      <p:sp>
        <p:nvSpPr>
          <p:cNvPr id="24" name="Rechthoek 23"/>
          <p:cNvSpPr/>
          <p:nvPr/>
        </p:nvSpPr>
        <p:spPr>
          <a:xfrm>
            <a:off x="5397494" y="3317278"/>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5088969"/>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$("p:has(img)")</a:t>
            </a:r>
            <a:endParaRPr lang="nl-BE" sz="2400" dirty="0">
              <a:latin typeface="Code New Roman" panose="020B0609020204030204" pitchFamily="49" charset="0"/>
              <a:cs typeface="Code New Roman" panose="020B0609020204030204" pitchFamily="49" charset="0"/>
            </a:endParaRPr>
          </a:p>
        </p:txBody>
      </p:sp>
      <p:sp>
        <p:nvSpPr>
          <p:cNvPr id="27" name="Rechthoek 26"/>
          <p:cNvSpPr/>
          <p:nvPr/>
        </p:nvSpPr>
        <p:spPr>
          <a:xfrm>
            <a:off x="5397494" y="5088969"/>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6" name="Tekstvak 25"/>
          <p:cNvSpPr txBox="1"/>
          <p:nvPr/>
        </p:nvSpPr>
        <p:spPr>
          <a:xfrm>
            <a:off x="5527343" y="1802204"/>
            <a:ext cx="6514403" cy="523220"/>
          </a:xfrm>
          <a:prstGeom prst="rect">
            <a:avLst/>
          </a:prstGeom>
          <a:noFill/>
        </p:spPr>
        <p:txBody>
          <a:bodyPr wrap="square" rtlCol="0">
            <a:spAutoFit/>
          </a:bodyPr>
          <a:lstStyle/>
          <a:p>
            <a:r>
              <a:rPr lang="nl-BE" sz="2800" dirty="0"/>
              <a:t>Alle titels, van &lt;h1&gt; tot en met &lt;h6&gt;</a:t>
            </a:r>
          </a:p>
        </p:txBody>
      </p:sp>
      <p:sp>
        <p:nvSpPr>
          <p:cNvPr id="28" name="Tekstvak 27"/>
          <p:cNvSpPr txBox="1"/>
          <p:nvPr/>
        </p:nvSpPr>
        <p:spPr>
          <a:xfrm>
            <a:off x="5527343" y="3573895"/>
            <a:ext cx="6514403" cy="523220"/>
          </a:xfrm>
          <a:prstGeom prst="rect">
            <a:avLst/>
          </a:prstGeom>
          <a:noFill/>
        </p:spPr>
        <p:txBody>
          <a:bodyPr wrap="square" rtlCol="0">
            <a:spAutoFit/>
          </a:bodyPr>
          <a:lstStyle/>
          <a:p>
            <a:r>
              <a:rPr lang="nl-BE" sz="2800" dirty="0"/>
              <a:t>Alle lege cellen in een tabel</a:t>
            </a:r>
          </a:p>
        </p:txBody>
      </p:sp>
      <p:sp>
        <p:nvSpPr>
          <p:cNvPr id="29" name="Tekstvak 28"/>
          <p:cNvSpPr txBox="1"/>
          <p:nvPr/>
        </p:nvSpPr>
        <p:spPr>
          <a:xfrm>
            <a:off x="5527343" y="5303519"/>
            <a:ext cx="6514403" cy="954107"/>
          </a:xfrm>
          <a:prstGeom prst="rect">
            <a:avLst/>
          </a:prstGeom>
          <a:noFill/>
        </p:spPr>
        <p:txBody>
          <a:bodyPr wrap="square" rtlCol="0">
            <a:spAutoFit/>
          </a:bodyPr>
          <a:lstStyle/>
          <a:p>
            <a:r>
              <a:rPr lang="nl-BE" sz="2800" dirty="0"/>
              <a:t>Alle alinea’s die een afbeelding bevatten.</a:t>
            </a:r>
          </a:p>
        </p:txBody>
      </p:sp>
    </p:spTree>
    <p:extLst>
      <p:ext uri="{BB962C8B-B14F-4D97-AF65-F5344CB8AC3E}">
        <p14:creationId xmlns:p14="http://schemas.microsoft.com/office/powerpoint/2010/main" val="1534050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75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75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7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29"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152</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1" name="Rechthoek 20"/>
          <p:cNvSpPr/>
          <p:nvPr/>
        </p:nvSpPr>
        <p:spPr>
          <a:xfrm>
            <a:off x="1463039" y="1545587"/>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$("input:radio")</a:t>
            </a:r>
            <a:endParaRPr lang="nl-BE" sz="2400" dirty="0">
              <a:latin typeface="Code New Roman" panose="020B0609020204030204" pitchFamily="49" charset="0"/>
              <a:cs typeface="Code New Roman" panose="020B0609020204030204" pitchFamily="49" charset="0"/>
            </a:endParaRPr>
          </a:p>
        </p:txBody>
      </p:sp>
      <p:sp>
        <p:nvSpPr>
          <p:cNvPr id="22" name="Rechthoek 21"/>
          <p:cNvSpPr/>
          <p:nvPr/>
        </p:nvSpPr>
        <p:spPr>
          <a:xfrm>
            <a:off x="5397494" y="1545587"/>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3317278"/>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$('img[src$=".png"]')</a:t>
            </a:r>
            <a:endParaRPr lang="nl-BE" sz="2400" dirty="0">
              <a:latin typeface="Code New Roman" panose="020B0609020204030204" pitchFamily="49" charset="0"/>
              <a:cs typeface="Code New Roman" panose="020B0609020204030204" pitchFamily="49" charset="0"/>
            </a:endParaRPr>
          </a:p>
        </p:txBody>
      </p:sp>
      <p:sp>
        <p:nvSpPr>
          <p:cNvPr id="24" name="Rechthoek 23"/>
          <p:cNvSpPr/>
          <p:nvPr/>
        </p:nvSpPr>
        <p:spPr>
          <a:xfrm>
            <a:off x="5397494" y="3317278"/>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5088969"/>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$("div:hidden")</a:t>
            </a:r>
            <a:endParaRPr lang="nl-BE" sz="2400" dirty="0">
              <a:latin typeface="Code New Roman" panose="020B0609020204030204" pitchFamily="49" charset="0"/>
              <a:cs typeface="Code New Roman" panose="020B0609020204030204" pitchFamily="49" charset="0"/>
            </a:endParaRPr>
          </a:p>
        </p:txBody>
      </p:sp>
      <p:sp>
        <p:nvSpPr>
          <p:cNvPr id="27" name="Rechthoek 26"/>
          <p:cNvSpPr/>
          <p:nvPr/>
        </p:nvSpPr>
        <p:spPr>
          <a:xfrm>
            <a:off x="5397494" y="5088969"/>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6" name="Tekstvak 25"/>
          <p:cNvSpPr txBox="1"/>
          <p:nvPr/>
        </p:nvSpPr>
        <p:spPr>
          <a:xfrm>
            <a:off x="5527343" y="1802204"/>
            <a:ext cx="6514403" cy="523220"/>
          </a:xfrm>
          <a:prstGeom prst="rect">
            <a:avLst/>
          </a:prstGeom>
          <a:noFill/>
        </p:spPr>
        <p:txBody>
          <a:bodyPr wrap="square" rtlCol="0">
            <a:spAutoFit/>
          </a:bodyPr>
          <a:lstStyle/>
          <a:p>
            <a:r>
              <a:rPr lang="nl-BE" sz="2800" dirty="0"/>
              <a:t>Alle selectierondjes</a:t>
            </a:r>
          </a:p>
        </p:txBody>
      </p:sp>
      <p:sp>
        <p:nvSpPr>
          <p:cNvPr id="28" name="Tekstvak 27"/>
          <p:cNvSpPr txBox="1"/>
          <p:nvPr/>
        </p:nvSpPr>
        <p:spPr>
          <a:xfrm>
            <a:off x="5527343" y="3573895"/>
            <a:ext cx="6514403" cy="954107"/>
          </a:xfrm>
          <a:prstGeom prst="rect">
            <a:avLst/>
          </a:prstGeom>
          <a:noFill/>
        </p:spPr>
        <p:txBody>
          <a:bodyPr wrap="square" rtlCol="0">
            <a:spAutoFit/>
          </a:bodyPr>
          <a:lstStyle/>
          <a:p>
            <a:r>
              <a:rPr lang="nl-BE" sz="2800" dirty="0"/>
              <a:t>Alle afbeeldingen </a:t>
            </a:r>
            <a:r>
              <a:rPr lang="nl-BE" sz="2800" dirty="0" smtClean="0"/>
              <a:t>met de bestandsextensie</a:t>
            </a:r>
            <a:r>
              <a:rPr lang="nl-BE" sz="2800" dirty="0" smtClean="0">
                <a:solidFill>
                  <a:schemeClr val="accent6"/>
                </a:solidFill>
                <a:latin typeface="Code New Roman" panose="020B0609020204030204" pitchFamily="49" charset="0"/>
                <a:cs typeface="Code New Roman" panose="020B0609020204030204" pitchFamily="49" charset="0"/>
              </a:rPr>
              <a:t>.png</a:t>
            </a:r>
            <a:endParaRPr lang="nl-BE" sz="2800" dirty="0">
              <a:solidFill>
                <a:schemeClr val="accent6"/>
              </a:solidFill>
              <a:latin typeface="Code New Roman" panose="020B0609020204030204" pitchFamily="49" charset="0"/>
              <a:cs typeface="Code New Roman" panose="020B0609020204030204" pitchFamily="49" charset="0"/>
            </a:endParaRPr>
          </a:p>
        </p:txBody>
      </p:sp>
      <p:sp>
        <p:nvSpPr>
          <p:cNvPr id="29" name="Tekstvak 28"/>
          <p:cNvSpPr txBox="1"/>
          <p:nvPr/>
        </p:nvSpPr>
        <p:spPr>
          <a:xfrm>
            <a:off x="5527343" y="5303519"/>
            <a:ext cx="6514403" cy="523220"/>
          </a:xfrm>
          <a:prstGeom prst="rect">
            <a:avLst/>
          </a:prstGeom>
          <a:noFill/>
        </p:spPr>
        <p:txBody>
          <a:bodyPr wrap="square" rtlCol="0">
            <a:spAutoFit/>
          </a:bodyPr>
          <a:lstStyle/>
          <a:p>
            <a:r>
              <a:rPr lang="nl-BE" sz="2800" dirty="0"/>
              <a:t>Alle verborgen blokken op een pagina</a:t>
            </a:r>
          </a:p>
        </p:txBody>
      </p:sp>
    </p:spTree>
    <p:extLst>
      <p:ext uri="{BB962C8B-B14F-4D97-AF65-F5344CB8AC3E}">
        <p14:creationId xmlns:p14="http://schemas.microsoft.com/office/powerpoint/2010/main" val="306618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750"/>
                                        <p:tgtEl>
                                          <p:spTgt spid="2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750"/>
                                        <p:tgtEl>
                                          <p:spTgt spid="2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75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29"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153</a:t>
            </a:r>
            <a:endParaRPr lang="nl-BE" dirty="0">
              <a:solidFill>
                <a:schemeClr val="accent2">
                  <a:lumMod val="75000"/>
                </a:schemeClr>
              </a:solidFill>
            </a:endParaRPr>
          </a:p>
        </p:txBody>
      </p:sp>
      <p:sp>
        <p:nvSpPr>
          <p:cNvPr id="23" name="Rechthoek 22"/>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stap6 </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5" name="Tekstvak 24"/>
          <p:cNvSpPr txBox="1"/>
          <p:nvPr/>
        </p:nvSpPr>
        <p:spPr>
          <a:xfrm>
            <a:off x="1362698" y="1495206"/>
            <a:ext cx="10679048"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Verwijder de hele javascript-code, behalve </a:t>
            </a:r>
            <a:r>
              <a:rPr lang="nl-BE" sz="2800" dirty="0"/>
              <a:t>die </a:t>
            </a:r>
            <a:r>
              <a:rPr lang="nl-BE" sz="2800" dirty="0" smtClean="0"/>
              <a:t>voor </a:t>
            </a:r>
            <a:r>
              <a:rPr lang="nl-BE" sz="2800" dirty="0"/>
              <a:t>de knop “Niet akkoord</a:t>
            </a:r>
            <a:r>
              <a:rPr lang="nl-BE" sz="2800" dirty="0" smtClean="0"/>
              <a:t>” en de reeds gemaakte jQuery-code.</a:t>
            </a:r>
            <a:endParaRPr lang="nl-BE" sz="2800" dirty="0"/>
          </a:p>
        </p:txBody>
      </p:sp>
    </p:spTree>
    <p:extLst>
      <p:ext uri="{BB962C8B-B14F-4D97-AF65-F5344CB8AC3E}">
        <p14:creationId xmlns:p14="http://schemas.microsoft.com/office/powerpoint/2010/main" val="3257068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153</a:t>
            </a:r>
            <a:endParaRPr lang="nl-BE" dirty="0">
              <a:solidFill>
                <a:schemeClr val="accent2">
                  <a:lumMod val="75000"/>
                </a:schemeClr>
              </a:solidFill>
            </a:endParaRPr>
          </a:p>
        </p:txBody>
      </p:sp>
      <p:sp>
        <p:nvSpPr>
          <p:cNvPr id="23" name="Rechthoek 22"/>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stap6 </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5" name="Tekstvak 24"/>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aan de </a:t>
            </a:r>
            <a:r>
              <a:rPr lang="nl-BE" sz="2800" dirty="0" err="1"/>
              <a:t>jQuery</a:t>
            </a:r>
            <a:r>
              <a:rPr lang="nl-BE" sz="2800" dirty="0"/>
              <a:t>-code deze methode toe</a:t>
            </a:r>
            <a:r>
              <a:rPr lang="nl-BE" sz="2800" dirty="0" smtClean="0"/>
              <a:t>:</a:t>
            </a:r>
            <a:endParaRPr lang="nl-BE" sz="2800" dirty="0"/>
          </a:p>
        </p:txBody>
      </p:sp>
      <p:graphicFrame>
        <p:nvGraphicFramePr>
          <p:cNvPr id="26" name="Tabel 25"/>
          <p:cNvGraphicFramePr>
            <a:graphicFrameLocks noGrp="1"/>
          </p:cNvGraphicFramePr>
          <p:nvPr>
            <p:extLst>
              <p:ext uri="{D42A27DB-BD31-4B8C-83A1-F6EECF244321}">
                <p14:modId xmlns:p14="http://schemas.microsoft.com/office/powerpoint/2010/main" val="2301722946"/>
              </p:ext>
            </p:extLst>
          </p:nvPr>
        </p:nvGraphicFramePr>
        <p:xfrm>
          <a:off x="1463039" y="2225745"/>
          <a:ext cx="10578707" cy="4267200"/>
        </p:xfrm>
        <a:graphic>
          <a:graphicData uri="http://schemas.openxmlformats.org/drawingml/2006/table">
            <a:tbl>
              <a:tblPr firstRow="1" firstCol="1" bandRow="1">
                <a:tableStyleId>{5C22544A-7EE6-4342-B048-85BDC9FD1C3A}</a:tableStyleId>
              </a:tblPr>
              <a:tblGrid>
                <a:gridCol w="822961">
                  <a:extLst>
                    <a:ext uri="{9D8B030D-6E8A-4147-A177-3AD203B41FA5}">
                      <a16:colId xmlns:a16="http://schemas.microsoft.com/office/drawing/2014/main" val="2855085912"/>
                    </a:ext>
                  </a:extLst>
                </a:gridCol>
                <a:gridCol w="975574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rPr>
                        <a:t>60</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61</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62</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63</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64</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65</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66</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67</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68</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69</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$(document).ready(</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function</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nl-BE" sz="2800" b="0" dirty="0" smtClean="0">
                          <a:solidFill>
                            <a:schemeClr val="bg1">
                              <a:lumMod val="75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$("#akkoord").click(</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function</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overlay</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fadeOut</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(2000);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nl-BE" sz="2800" b="0" dirty="0" smtClean="0">
                          <a:solidFill>
                            <a:schemeClr val="bg1">
                              <a:lumMod val="50000"/>
                            </a:schemeClr>
                          </a:solidFill>
                          <a:effectLst/>
                          <a:latin typeface="Code New Roman" panose="020B0609020204030204" pitchFamily="49" charset="0"/>
                          <a:cs typeface="Code New Roman" panose="020B0609020204030204" pitchFamily="49" charset="0"/>
                        </a:rPr>
                        <a:t>// De inhoud van de eerste stap tonen</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bg1">
                              <a:lumMod val="50000"/>
                            </a:schemeClr>
                          </a:solidFill>
                          <a:effectLst/>
                          <a:latin typeface="Code New Roman" panose="020B0609020204030204" pitchFamily="49" charset="0"/>
                          <a:cs typeface="Code New Roman" panose="020B0609020204030204" pitchFamily="49" charset="0"/>
                        </a:rPr>
                        <a:t>		</a:t>
                      </a:r>
                      <a:r>
                        <a:rPr lang="nl-BE" sz="2800" b="0" dirty="0" smtClean="0">
                          <a:solidFill>
                            <a:srgbClr val="C00000"/>
                          </a:solidFill>
                          <a:effectLst/>
                          <a:latin typeface="Code New Roman" panose="020B0609020204030204" pitchFamily="49" charset="0"/>
                          <a:cs typeface="Code New Roman" panose="020B0609020204030204" pitchFamily="49" charset="0"/>
                        </a:rPr>
                        <a:t>$("#titel1").click(</a:t>
                      </a:r>
                      <a:r>
                        <a:rPr lang="nl-BE" sz="2800" b="0" dirty="0" err="1" smtClean="0">
                          <a:solidFill>
                            <a:srgbClr val="C00000"/>
                          </a:solidFill>
                          <a:effectLst/>
                          <a:latin typeface="Code New Roman" panose="020B0609020204030204" pitchFamily="49" charset="0"/>
                          <a:cs typeface="Code New Roman" panose="020B0609020204030204" pitchFamily="49" charset="0"/>
                        </a:rPr>
                        <a:t>function</a:t>
                      </a:r>
                      <a:r>
                        <a:rPr lang="nl-BE" sz="2800" b="0" dirty="0" smtClean="0">
                          <a:solidFill>
                            <a:srgbClr val="C00000"/>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rgbClr val="C00000"/>
                          </a:solidFill>
                          <a:effectLst/>
                          <a:latin typeface="Code New Roman" panose="020B0609020204030204" pitchFamily="49" charset="0"/>
                          <a:cs typeface="Code New Roman" panose="020B0609020204030204" pitchFamily="49" charset="0"/>
                        </a:rPr>
                        <a:t>			$("#inhoud1").</a:t>
                      </a:r>
                      <a:r>
                        <a:rPr lang="nl-BE" sz="2800" b="0" dirty="0" err="1" smtClean="0">
                          <a:solidFill>
                            <a:srgbClr val="C00000"/>
                          </a:solidFill>
                          <a:effectLst/>
                          <a:latin typeface="Code New Roman" panose="020B0609020204030204" pitchFamily="49" charset="0"/>
                          <a:cs typeface="Code New Roman" panose="020B0609020204030204" pitchFamily="49" charset="0"/>
                        </a:rPr>
                        <a:t>slideDown</a:t>
                      </a:r>
                      <a:r>
                        <a:rPr lang="nl-BE" sz="2800" b="0" dirty="0" smtClean="0">
                          <a:solidFill>
                            <a:srgbClr val="C00000"/>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rgbClr val="C00000"/>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941773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153</a:t>
            </a:r>
            <a:endParaRPr lang="nl-BE" dirty="0">
              <a:solidFill>
                <a:schemeClr val="accent2">
                  <a:lumMod val="75000"/>
                </a:schemeClr>
              </a:solidFill>
            </a:endParaRPr>
          </a:p>
        </p:txBody>
      </p:sp>
      <p:sp>
        <p:nvSpPr>
          <p:cNvPr id="23" name="Rechthoek 22"/>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stap6 </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5" name="Tekstvak 24"/>
          <p:cNvSpPr txBox="1"/>
          <p:nvPr/>
        </p:nvSpPr>
        <p:spPr>
          <a:xfrm>
            <a:off x="1362698" y="1495206"/>
            <a:ext cx="10679048" cy="532453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De </a:t>
            </a:r>
            <a:r>
              <a:rPr lang="nl-BE" sz="2800" dirty="0"/>
              <a:t>andere stappen moeten uiteraard ingeklapt worden wanneer de inhoud van stap 1 uitgeklapt worden. Voeg nog enkele regels toe</a:t>
            </a:r>
            <a:r>
              <a:rPr lang="nl-BE" sz="2800" dirty="0" smtClean="0"/>
              <a:t>:</a:t>
            </a:r>
          </a:p>
          <a:p>
            <a:pPr marL="514350" indent="-514350">
              <a:spcBef>
                <a:spcPts val="1200"/>
              </a:spcBef>
              <a:buClr>
                <a:schemeClr val="accent6"/>
              </a:buClr>
              <a:buFont typeface="Wingdings 3" panose="05040102010807070707" pitchFamily="18" charset="2"/>
              <a:buChar char=""/>
            </a:pPr>
            <a:endParaRPr lang="nl-BE" sz="2800" dirty="0"/>
          </a:p>
          <a:p>
            <a:pPr marL="514350" indent="-514350">
              <a:spcBef>
                <a:spcPts val="1200"/>
              </a:spcBef>
              <a:buClr>
                <a:schemeClr val="accent6"/>
              </a:buClr>
              <a:buFont typeface="Wingdings 3" panose="05040102010807070707" pitchFamily="18" charset="2"/>
              <a:buChar char=""/>
            </a:pPr>
            <a:endParaRPr lang="nl-BE" sz="2800" dirty="0" smtClean="0"/>
          </a:p>
          <a:p>
            <a:pPr marL="514350" indent="-514350">
              <a:spcBef>
                <a:spcPts val="1200"/>
              </a:spcBef>
              <a:buClr>
                <a:schemeClr val="accent6"/>
              </a:buClr>
              <a:buFont typeface="Wingdings 3" panose="05040102010807070707" pitchFamily="18" charset="2"/>
              <a:buChar char=""/>
            </a:pPr>
            <a:endParaRPr lang="nl-BE" sz="2800" dirty="0"/>
          </a:p>
          <a:p>
            <a:pPr marL="514350" indent="-514350">
              <a:spcBef>
                <a:spcPts val="1200"/>
              </a:spcBef>
              <a:buClr>
                <a:schemeClr val="accent6"/>
              </a:buClr>
              <a:buFont typeface="Wingdings 3" panose="05040102010807070707" pitchFamily="18" charset="2"/>
              <a:buChar char=""/>
            </a:pPr>
            <a:endParaRPr lang="nl-BE" sz="2800" dirty="0" smtClean="0"/>
          </a:p>
          <a:p>
            <a:pPr marL="514350" indent="-514350">
              <a:spcBef>
                <a:spcPts val="1200"/>
              </a:spcBef>
              <a:buClr>
                <a:schemeClr val="accent6"/>
              </a:buClr>
              <a:buFont typeface="Wingdings 3" panose="05040102010807070707" pitchFamily="18" charset="2"/>
              <a:buChar char=""/>
            </a:pPr>
            <a:endParaRPr lang="nl-BE" sz="2800" dirty="0"/>
          </a:p>
          <a:p>
            <a:pPr marL="514350" indent="-514350">
              <a:buClr>
                <a:schemeClr val="accent6"/>
              </a:buClr>
              <a:buFont typeface="Wingdings 3" panose="05040102010807070707" pitchFamily="18" charset="2"/>
              <a:buChar char=""/>
            </a:pPr>
            <a:r>
              <a:rPr lang="nl-BE" sz="2800" dirty="0" smtClean="0"/>
              <a:t>Vervolledig </a:t>
            </a:r>
            <a:r>
              <a:rPr lang="nl-BE" sz="2800" dirty="0"/>
              <a:t>de </a:t>
            </a:r>
            <a:r>
              <a:rPr lang="nl-BE" sz="2800" dirty="0" err="1"/>
              <a:t>jQuery</a:t>
            </a:r>
            <a:r>
              <a:rPr lang="nl-BE" sz="2800" dirty="0"/>
              <a:t>-code voor het open- en dichtklappen van de inhoud van de andere stappen.</a:t>
            </a:r>
          </a:p>
        </p:txBody>
      </p:sp>
      <p:graphicFrame>
        <p:nvGraphicFramePr>
          <p:cNvPr id="26" name="Tabel 25"/>
          <p:cNvGraphicFramePr>
            <a:graphicFrameLocks noGrp="1"/>
          </p:cNvGraphicFramePr>
          <p:nvPr>
            <p:extLst>
              <p:ext uri="{D42A27DB-BD31-4B8C-83A1-F6EECF244321}">
                <p14:modId xmlns:p14="http://schemas.microsoft.com/office/powerpoint/2010/main" val="880615216"/>
              </p:ext>
            </p:extLst>
          </p:nvPr>
        </p:nvGraphicFramePr>
        <p:xfrm>
          <a:off x="1463039" y="2926077"/>
          <a:ext cx="10578707" cy="2560320"/>
        </p:xfrm>
        <a:graphic>
          <a:graphicData uri="http://schemas.openxmlformats.org/drawingml/2006/table">
            <a:tbl>
              <a:tblPr firstRow="1" firstCol="1" bandRow="1">
                <a:tableStyleId>{5C22544A-7EE6-4342-B048-85BDC9FD1C3A}</a:tableStyleId>
              </a:tblPr>
              <a:tblGrid>
                <a:gridCol w="822961">
                  <a:extLst>
                    <a:ext uri="{9D8B030D-6E8A-4147-A177-3AD203B41FA5}">
                      <a16:colId xmlns:a16="http://schemas.microsoft.com/office/drawing/2014/main" val="2855085912"/>
                    </a:ext>
                  </a:extLst>
                </a:gridCol>
                <a:gridCol w="975574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66</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67</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68</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69</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70</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71</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$("#titel1").click(</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function</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$("#inhoud1").</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slideDown</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nl-BE" sz="2800" b="0" dirty="0" smtClean="0">
                          <a:solidFill>
                            <a:schemeClr val="accent6"/>
                          </a:solidFill>
                          <a:effectLst/>
                          <a:latin typeface="Code New Roman" panose="020B0609020204030204" pitchFamily="49" charset="0"/>
                          <a:cs typeface="Code New Roman" panose="020B0609020204030204" pitchFamily="49" charset="0"/>
                        </a:rPr>
                        <a:t>		$("#inhoud2").</a:t>
                      </a:r>
                      <a:r>
                        <a:rPr lang="nl-BE" sz="2800" b="0" dirty="0" err="1" smtClean="0">
                          <a:solidFill>
                            <a:schemeClr val="accent6"/>
                          </a:solidFill>
                          <a:effectLst/>
                          <a:latin typeface="Code New Roman" panose="020B0609020204030204" pitchFamily="49" charset="0"/>
                          <a:cs typeface="Code New Roman" panose="020B0609020204030204" pitchFamily="49" charset="0"/>
                        </a:rPr>
                        <a:t>slideUp</a:t>
                      </a:r>
                      <a:r>
                        <a:rPr lang="nl-BE" sz="2800" b="0" dirty="0" smtClean="0">
                          <a:solidFill>
                            <a:schemeClr val="accent6"/>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6"/>
                          </a:solidFill>
                          <a:effectLst/>
                          <a:latin typeface="Code New Roman" panose="020B0609020204030204" pitchFamily="49" charset="0"/>
                          <a:cs typeface="Code New Roman" panose="020B0609020204030204" pitchFamily="49" charset="0"/>
                        </a:rPr>
                        <a:t>			$("#inhoud3").</a:t>
                      </a:r>
                      <a:r>
                        <a:rPr lang="nl-BE" sz="2800" b="0" dirty="0" err="1" smtClean="0">
                          <a:solidFill>
                            <a:schemeClr val="accent6"/>
                          </a:solidFill>
                          <a:effectLst/>
                          <a:latin typeface="Code New Roman" panose="020B0609020204030204" pitchFamily="49" charset="0"/>
                          <a:cs typeface="Code New Roman" panose="020B0609020204030204" pitchFamily="49" charset="0"/>
                        </a:rPr>
                        <a:t>slideUp</a:t>
                      </a:r>
                      <a:r>
                        <a:rPr lang="nl-BE" sz="2800" b="0" dirty="0" smtClean="0">
                          <a:solidFill>
                            <a:schemeClr val="accent6"/>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6"/>
                          </a:solidFill>
                          <a:effectLst/>
                          <a:latin typeface="Code New Roman" panose="020B0609020204030204" pitchFamily="49" charset="0"/>
                          <a:cs typeface="Code New Roman" panose="020B0609020204030204" pitchFamily="49" charset="0"/>
                        </a:rPr>
                        <a:t>			$("#inhoud4").</a:t>
                      </a:r>
                      <a:r>
                        <a:rPr lang="nl-BE" sz="2800" b="0" dirty="0" err="1" smtClean="0">
                          <a:solidFill>
                            <a:schemeClr val="accent6"/>
                          </a:solidFill>
                          <a:effectLst/>
                          <a:latin typeface="Code New Roman" panose="020B0609020204030204" pitchFamily="49" charset="0"/>
                          <a:cs typeface="Code New Roman" panose="020B0609020204030204" pitchFamily="49" charset="0"/>
                        </a:rPr>
                        <a:t>slideUp</a:t>
                      </a:r>
                      <a:r>
                        <a:rPr lang="nl-BE" sz="2800" b="0" dirty="0" smtClean="0">
                          <a:solidFill>
                            <a:schemeClr val="accent6"/>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2810475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297421" y="1564553"/>
            <a:ext cx="900000" cy="900000"/>
          </a:xfrm>
          <a:prstGeom prst="rect">
            <a:avLst/>
          </a:prstGeom>
        </p:spPr>
      </p:pic>
      <p:sp>
        <p:nvSpPr>
          <p:cNvPr id="17" name="Tekstvak 16"/>
          <p:cNvSpPr txBox="1"/>
          <p:nvPr/>
        </p:nvSpPr>
        <p:spPr>
          <a:xfrm>
            <a:off x="1463039" y="2193651"/>
            <a:ext cx="4831018"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slideUp</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18" name="Tekstvak 17"/>
          <p:cNvSpPr txBox="1"/>
          <p:nvPr/>
        </p:nvSpPr>
        <p:spPr>
          <a:xfrm>
            <a:off x="1479125" y="4297677"/>
            <a:ext cx="5756628"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slideDown</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19" name="Tekstvak 18"/>
          <p:cNvSpPr txBox="1"/>
          <p:nvPr/>
        </p:nvSpPr>
        <p:spPr>
          <a:xfrm>
            <a:off x="6752392" y="3137817"/>
            <a:ext cx="5590935"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slideToggle</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3" name="Rechteraccolade 2"/>
          <p:cNvSpPr/>
          <p:nvPr/>
        </p:nvSpPr>
        <p:spPr>
          <a:xfrm>
            <a:off x="5967528" y="2193651"/>
            <a:ext cx="370464" cy="3175062"/>
          </a:xfrm>
          <a:prstGeom prst="rightBrace">
            <a:avLst/>
          </a:prstGeom>
          <a:ln w="57150"/>
        </p:spPr>
        <p:style>
          <a:lnRef idx="3">
            <a:schemeClr val="accent3"/>
          </a:lnRef>
          <a:fillRef idx="0">
            <a:schemeClr val="accent3"/>
          </a:fillRef>
          <a:effectRef idx="2">
            <a:schemeClr val="accent3"/>
          </a:effectRef>
          <a:fontRef idx="minor">
            <a:schemeClr val="tx1"/>
          </a:fontRef>
        </p:style>
        <p:txBody>
          <a:bodyPr rtlCol="0" anchor="ctr"/>
          <a:lstStyle/>
          <a:p>
            <a:pPr algn="ctr"/>
            <a:endParaRPr lang="nl-BE"/>
          </a:p>
        </p:txBody>
      </p:sp>
    </p:spTree>
    <p:extLst>
      <p:ext uri="{BB962C8B-B14F-4D97-AF65-F5344CB8AC3E}">
        <p14:creationId xmlns:p14="http://schemas.microsoft.com/office/powerpoint/2010/main" val="94456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12" name="Afbeelding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15002" y="2239665"/>
            <a:ext cx="5221032" cy="3478513"/>
          </a:xfrm>
          <a:prstGeom prst="rect">
            <a:avLst/>
          </a:prstGeom>
        </p:spPr>
      </p:pic>
      <p:sp>
        <p:nvSpPr>
          <p:cNvPr id="21" name="Rechthoek 20"/>
          <p:cNvSpPr/>
          <p:nvPr/>
        </p:nvSpPr>
        <p:spPr>
          <a:xfrm>
            <a:off x="6493712" y="5689592"/>
            <a:ext cx="5548034" cy="10203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400" dirty="0" err="1" smtClean="0"/>
              <a:t>animate</a:t>
            </a:r>
            <a:r>
              <a:rPr lang="nl-BE" sz="4400" dirty="0" smtClean="0"/>
              <a:t>-methode</a:t>
            </a:r>
            <a:endParaRPr lang="nl-BE" sz="4400" dirty="0"/>
          </a:p>
        </p:txBody>
      </p:sp>
    </p:spTree>
    <p:extLst>
      <p:ext uri="{BB962C8B-B14F-4D97-AF65-F5344CB8AC3E}">
        <p14:creationId xmlns:p14="http://schemas.microsoft.com/office/powerpoint/2010/main" val="2872481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1000" fill="hold"/>
                                        <p:tgtEl>
                                          <p:spTgt spid="12"/>
                                        </p:tgtEl>
                                      </p:cBhvr>
                                      <p:by x="150000" y="150000"/>
                                    </p:animScale>
                                  </p:childTnLst>
                                </p:cTn>
                              </p:par>
                            </p:childTnLst>
                          </p:cTn>
                        </p:par>
                        <p:par>
                          <p:cTn id="7" fill="hold">
                            <p:stCondLst>
                              <p:cond delay="1000"/>
                            </p:stCondLst>
                            <p:childTnLst>
                              <p:par>
                                <p:cTn id="8" presetID="10" presetClass="entr" presetSubtype="0" fill="hold" grpId="0" nodeType="after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stap7 </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17" name="Tekstvak 16"/>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deze </a:t>
            </a:r>
            <a:r>
              <a:rPr lang="nl-BE" sz="2800" dirty="0" err="1"/>
              <a:t>jQuery</a:t>
            </a:r>
            <a:r>
              <a:rPr lang="nl-BE" sz="2800" dirty="0"/>
              <a:t>-functie toe aan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a:t>
            </a:r>
          </a:p>
        </p:txBody>
      </p:sp>
      <p:graphicFrame>
        <p:nvGraphicFramePr>
          <p:cNvPr id="18" name="Tabel 17"/>
          <p:cNvGraphicFramePr>
            <a:graphicFrameLocks noGrp="1"/>
          </p:cNvGraphicFramePr>
          <p:nvPr>
            <p:extLst>
              <p:ext uri="{D42A27DB-BD31-4B8C-83A1-F6EECF244321}">
                <p14:modId xmlns:p14="http://schemas.microsoft.com/office/powerpoint/2010/main" val="637769967"/>
              </p:ext>
            </p:extLst>
          </p:nvPr>
        </p:nvGraphicFramePr>
        <p:xfrm>
          <a:off x="1463039" y="2345653"/>
          <a:ext cx="10578707" cy="3840480"/>
        </p:xfrm>
        <a:graphic>
          <a:graphicData uri="http://schemas.openxmlformats.org/drawingml/2006/table">
            <a:tbl>
              <a:tblPr firstRow="1" firstCol="1" bandRow="1">
                <a:tableStyleId>{5C22544A-7EE6-4342-B048-85BDC9FD1C3A}</a:tableStyleId>
              </a:tblPr>
              <a:tblGrid>
                <a:gridCol w="1003070">
                  <a:extLst>
                    <a:ext uri="{9D8B030D-6E8A-4147-A177-3AD203B41FA5}">
                      <a16:colId xmlns:a16="http://schemas.microsoft.com/office/drawing/2014/main" val="2855085912"/>
                    </a:ext>
                  </a:extLst>
                </a:gridCol>
                <a:gridCol w="9575637">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101</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102</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103</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104</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105</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106</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107</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a:t>
                      </a:r>
                      <a:r>
                        <a:rPr lang="nl-BE" sz="3600" b="0" dirty="0" smtClean="0">
                          <a:solidFill>
                            <a:schemeClr val="bg1">
                              <a:lumMod val="50000"/>
                            </a:schemeClr>
                          </a:solidFill>
                          <a:effectLst/>
                          <a:latin typeface="Code New Roman" panose="020B0609020204030204" pitchFamily="49" charset="0"/>
                          <a:cs typeface="Code New Roman" panose="020B0609020204030204" pitchFamily="49" charset="0"/>
                        </a:rPr>
                        <a:t>// Een foto vergroten</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a:t>
                      </a:r>
                      <a:r>
                        <a:rPr lang="nl-BE" sz="3600" b="0" dirty="0" err="1" smtClean="0">
                          <a:solidFill>
                            <a:schemeClr val="accent6"/>
                          </a:solidFill>
                          <a:effectLst/>
                          <a:latin typeface="Code New Roman" panose="020B0609020204030204" pitchFamily="49" charset="0"/>
                          <a:cs typeface="Code New Roman" panose="020B0609020204030204" pitchFamily="49" charset="0"/>
                        </a:rPr>
                        <a:t>img</a:t>
                      </a:r>
                      <a:r>
                        <a:rPr lang="nl-BE" sz="3600" b="0" dirty="0" smtClean="0">
                          <a:solidFill>
                            <a:schemeClr val="accent6"/>
                          </a:solidFill>
                          <a:effectLst/>
                          <a:latin typeface="Code New Roman" panose="020B0609020204030204" pitchFamily="49" charset="0"/>
                          <a:cs typeface="Code New Roman" panose="020B0609020204030204" pitchFamily="49" charset="0"/>
                        </a:rPr>
                        <a:t>").</a:t>
                      </a:r>
                      <a:r>
                        <a:rPr lang="nl-BE" sz="3600" b="0" dirty="0" err="1" smtClean="0">
                          <a:solidFill>
                            <a:schemeClr val="accent6"/>
                          </a:solidFill>
                          <a:effectLst/>
                          <a:latin typeface="Code New Roman" panose="020B0609020204030204" pitchFamily="49" charset="0"/>
                          <a:cs typeface="Code New Roman" panose="020B0609020204030204" pitchFamily="49" charset="0"/>
                        </a:rPr>
                        <a:t>mouseover</a:t>
                      </a:r>
                      <a:r>
                        <a:rPr lang="nl-BE" sz="3600" b="0" dirty="0" smtClean="0">
                          <a:solidFill>
                            <a:schemeClr val="accent6"/>
                          </a:solidFill>
                          <a:effectLst/>
                          <a:latin typeface="Code New Roman" panose="020B0609020204030204" pitchFamily="49" charset="0"/>
                          <a:cs typeface="Code New Roman" panose="020B0609020204030204" pitchFamily="49" charset="0"/>
                        </a:rPr>
                        <a:t>(</a:t>
                      </a:r>
                      <a:r>
                        <a:rPr lang="nl-BE" sz="3600" b="0" dirty="0" err="1" smtClean="0">
                          <a:solidFill>
                            <a:schemeClr val="accent6"/>
                          </a:solidFill>
                          <a:effectLst/>
                          <a:latin typeface="Code New Roman" panose="020B0609020204030204" pitchFamily="49" charset="0"/>
                          <a:cs typeface="Code New Roman" panose="020B0609020204030204" pitchFamily="49" charset="0"/>
                        </a:rPr>
                        <a:t>function</a:t>
                      </a:r>
                      <a:r>
                        <a:rPr lang="nl-BE" sz="36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a:t>
                      </a:r>
                      <a:r>
                        <a:rPr lang="nl-BE" sz="3600" b="0" dirty="0" err="1" smtClean="0">
                          <a:solidFill>
                            <a:schemeClr val="accent6"/>
                          </a:solidFill>
                          <a:effectLst/>
                          <a:latin typeface="Code New Roman" panose="020B0609020204030204" pitchFamily="49" charset="0"/>
                          <a:cs typeface="Code New Roman" panose="020B0609020204030204" pitchFamily="49" charset="0"/>
                        </a:rPr>
                        <a:t>img</a:t>
                      </a:r>
                      <a:r>
                        <a:rPr lang="nl-BE" sz="3600" b="0" dirty="0" smtClean="0">
                          <a:solidFill>
                            <a:schemeClr val="accent6"/>
                          </a:solidFill>
                          <a:effectLst/>
                          <a:latin typeface="Code New Roman" panose="020B0609020204030204" pitchFamily="49" charset="0"/>
                          <a:cs typeface="Code New Roman" panose="020B0609020204030204" pitchFamily="49" charset="0"/>
                        </a:rPr>
                        <a:t>").</a:t>
                      </a:r>
                      <a:r>
                        <a:rPr lang="nl-BE" sz="3600" b="0" dirty="0" err="1" smtClean="0">
                          <a:solidFill>
                            <a:schemeClr val="accent6"/>
                          </a:solidFill>
                          <a:effectLst/>
                          <a:latin typeface="Code New Roman" panose="020B0609020204030204" pitchFamily="49" charset="0"/>
                          <a:cs typeface="Code New Roman" panose="020B0609020204030204" pitchFamily="49" charset="0"/>
                        </a:rPr>
                        <a:t>animate</a:t>
                      </a:r>
                      <a:r>
                        <a:rPr lang="nl-BE" sz="36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height:'533px',</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width:'800px'</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 3000);</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2065301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stap7 </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17" name="Tekstvak 16"/>
          <p:cNvSpPr txBox="1"/>
          <p:nvPr/>
        </p:nvSpPr>
        <p:spPr>
          <a:xfrm>
            <a:off x="1362698" y="1495206"/>
            <a:ext cx="10679048" cy="138499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Wanneer </a:t>
            </a:r>
            <a:r>
              <a:rPr lang="nl-BE" sz="2800" dirty="0"/>
              <a:t>de inhoud van een stap gesloten wordt, moeten de afbeeldingen weer verkleind worden. Voeg daarom deze code toe aan alle andere </a:t>
            </a:r>
            <a:r>
              <a:rPr lang="nl-BE" sz="2800" dirty="0" err="1"/>
              <a:t>jQuery</a:t>
            </a:r>
            <a:r>
              <a:rPr lang="nl-BE" sz="2800" dirty="0"/>
              <a:t>-gebeurtenissen:</a:t>
            </a:r>
          </a:p>
        </p:txBody>
      </p:sp>
      <p:graphicFrame>
        <p:nvGraphicFramePr>
          <p:cNvPr id="18" name="Tabel 17"/>
          <p:cNvGraphicFramePr>
            <a:graphicFrameLocks noGrp="1"/>
          </p:cNvGraphicFramePr>
          <p:nvPr>
            <p:extLst>
              <p:ext uri="{D42A27DB-BD31-4B8C-83A1-F6EECF244321}">
                <p14:modId xmlns:p14="http://schemas.microsoft.com/office/powerpoint/2010/main" val="663185771"/>
              </p:ext>
            </p:extLst>
          </p:nvPr>
        </p:nvGraphicFramePr>
        <p:xfrm>
          <a:off x="1463039" y="3052292"/>
          <a:ext cx="10578707" cy="3657600"/>
        </p:xfrm>
        <a:graphic>
          <a:graphicData uri="http://schemas.openxmlformats.org/drawingml/2006/table">
            <a:tbl>
              <a:tblPr firstRow="1" firstCol="1" bandRow="1">
                <a:tableStyleId>{5C22544A-7EE6-4342-B048-85BDC9FD1C3A}</a:tableStyleId>
              </a:tblPr>
              <a:tblGrid>
                <a:gridCol w="822961">
                  <a:extLst>
                    <a:ext uri="{9D8B030D-6E8A-4147-A177-3AD203B41FA5}">
                      <a16:colId xmlns:a16="http://schemas.microsoft.com/office/drawing/2014/main" val="2855085912"/>
                    </a:ext>
                  </a:extLst>
                </a:gridCol>
                <a:gridCol w="975574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66</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67</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68</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69</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70</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71</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72</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73</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74</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75</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$("#titel1").click(</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function</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$("#inhoud1").</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slideDown</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$("#inhoud2").</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slideUp</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$("#inhoud3").</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slideUp</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$("#inhoud4").</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slideUp</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a:t>
                      </a:r>
                      <a:r>
                        <a:rPr lang="nl-BE" sz="2400" b="0" dirty="0" err="1" smtClean="0">
                          <a:solidFill>
                            <a:schemeClr val="accent6"/>
                          </a:solidFill>
                          <a:effectLst/>
                          <a:latin typeface="Code New Roman" panose="020B0609020204030204" pitchFamily="49" charset="0"/>
                          <a:cs typeface="Code New Roman" panose="020B0609020204030204" pitchFamily="49" charset="0"/>
                        </a:rPr>
                        <a:t>img</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animate</a:t>
                      </a:r>
                      <a:r>
                        <a:rPr lang="nl-BE" sz="24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height:'266px',</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width:'400px'</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 1000);</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57153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297421" y="1564553"/>
            <a:ext cx="900000" cy="900000"/>
          </a:xfrm>
          <a:prstGeom prst="rect">
            <a:avLst/>
          </a:prstGeom>
        </p:spPr>
      </p:pic>
      <p:sp>
        <p:nvSpPr>
          <p:cNvPr id="20" name="Tekstvak 19"/>
          <p:cNvSpPr txBox="1"/>
          <p:nvPr/>
        </p:nvSpPr>
        <p:spPr>
          <a:xfrm>
            <a:off x="1463039" y="1491333"/>
            <a:ext cx="10578707" cy="646331"/>
          </a:xfrm>
          <a:prstGeom prst="rect">
            <a:avLst/>
          </a:prstGeom>
          <a:noFill/>
        </p:spPr>
        <p:txBody>
          <a:bodyPr wrap="square" rtlCol="0">
            <a:spAutoFit/>
          </a:bodyPr>
          <a:lstStyle/>
          <a:p>
            <a:pPr algn="ctr"/>
            <a:r>
              <a:rPr lang="nl-BE" sz="3600" dirty="0" smtClean="0"/>
              <a:t>Opmaakkenmerken in </a:t>
            </a:r>
            <a:r>
              <a:rPr lang="nl-BE" sz="3600" dirty="0" err="1" smtClean="0">
                <a:solidFill>
                  <a:schemeClr val="accent6"/>
                </a:solidFill>
              </a:rPr>
              <a:t>CamelCase</a:t>
            </a:r>
            <a:r>
              <a:rPr lang="nl-BE" sz="3600" dirty="0" smtClean="0"/>
              <a:t>-schrijfwijze</a:t>
            </a:r>
            <a:endParaRPr lang="nl-BE" sz="3600" dirty="0"/>
          </a:p>
        </p:txBody>
      </p:sp>
      <p:sp>
        <p:nvSpPr>
          <p:cNvPr id="21" name="Rechthoek 20"/>
          <p:cNvSpPr/>
          <p:nvPr/>
        </p:nvSpPr>
        <p:spPr>
          <a:xfrm>
            <a:off x="2129051" y="2977626"/>
            <a:ext cx="4299045" cy="3621531"/>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2" name="Rechthoek 21"/>
          <p:cNvSpPr/>
          <p:nvPr/>
        </p:nvSpPr>
        <p:spPr>
          <a:xfrm>
            <a:off x="7140052" y="2977626"/>
            <a:ext cx="4310419" cy="3621531"/>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3" name="Rechthoek 22"/>
          <p:cNvSpPr/>
          <p:nvPr/>
        </p:nvSpPr>
        <p:spPr>
          <a:xfrm>
            <a:off x="1569493" y="2341111"/>
            <a:ext cx="2306471" cy="89262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BE" sz="4800" dirty="0" err="1" smtClean="0"/>
              <a:t>css</a:t>
            </a:r>
            <a:endParaRPr lang="nl-BE" sz="4800" dirty="0"/>
          </a:p>
        </p:txBody>
      </p:sp>
      <p:sp>
        <p:nvSpPr>
          <p:cNvPr id="24" name="Rechthoek 23"/>
          <p:cNvSpPr/>
          <p:nvPr/>
        </p:nvSpPr>
        <p:spPr>
          <a:xfrm>
            <a:off x="9091555" y="2341110"/>
            <a:ext cx="2950191" cy="89262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BE" sz="4800" dirty="0" err="1" smtClean="0"/>
              <a:t>jQuery</a:t>
            </a:r>
            <a:endParaRPr lang="nl-BE" sz="4800" dirty="0"/>
          </a:p>
        </p:txBody>
      </p:sp>
      <p:sp>
        <p:nvSpPr>
          <p:cNvPr id="25" name="Tekstvak 24"/>
          <p:cNvSpPr txBox="1"/>
          <p:nvPr/>
        </p:nvSpPr>
        <p:spPr>
          <a:xfrm>
            <a:off x="2368829" y="3347030"/>
            <a:ext cx="4415245" cy="3170099"/>
          </a:xfrm>
          <a:prstGeom prst="rect">
            <a:avLst/>
          </a:prstGeom>
          <a:noFill/>
        </p:spPr>
        <p:txBody>
          <a:bodyPr wrap="square" rtlCol="0">
            <a:spAutoFit/>
          </a:bodyPr>
          <a:lstStyle/>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margin-left</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text-align</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smtClean="0">
                <a:solidFill>
                  <a:schemeClr val="accent6"/>
                </a:solidFill>
                <a:latin typeface="Code New Roman" panose="020B0609020204030204" pitchFamily="49" charset="0"/>
                <a:cs typeface="Code New Roman" panose="020B0609020204030204" pitchFamily="49" charset="0"/>
              </a:rPr>
              <a:t>font-</a:t>
            </a:r>
            <a:r>
              <a:rPr lang="nl-BE" sz="3200" dirty="0" err="1" smtClean="0">
                <a:solidFill>
                  <a:schemeClr val="accent6"/>
                </a:solidFill>
                <a:latin typeface="Code New Roman" panose="020B0609020204030204" pitchFamily="49" charset="0"/>
                <a:cs typeface="Code New Roman" panose="020B0609020204030204" pitchFamily="49" charset="0"/>
              </a:rPr>
              <a:t>size</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smtClean="0">
                <a:solidFill>
                  <a:schemeClr val="accent6"/>
                </a:solidFill>
                <a:latin typeface="Code New Roman" panose="020B0609020204030204" pitchFamily="49" charset="0"/>
                <a:cs typeface="Code New Roman" panose="020B0609020204030204" pitchFamily="49" charset="0"/>
              </a:rPr>
              <a:t>background-image</a:t>
            </a:r>
          </a:p>
          <a:p>
            <a:pPr>
              <a:spcBef>
                <a:spcPts val="1200"/>
              </a:spcBef>
            </a:pPr>
            <a:r>
              <a:rPr lang="nl-BE" sz="3200" dirty="0" smtClean="0">
                <a:solidFill>
                  <a:schemeClr val="accent6"/>
                </a:solidFill>
                <a:latin typeface="Code New Roman" panose="020B0609020204030204" pitchFamily="49" charset="0"/>
                <a:cs typeface="Code New Roman" panose="020B0609020204030204" pitchFamily="49" charset="0"/>
              </a:rPr>
              <a:t>border-</a:t>
            </a:r>
            <a:r>
              <a:rPr lang="nl-BE" sz="3200" dirty="0" err="1" smtClean="0">
                <a:solidFill>
                  <a:schemeClr val="accent6"/>
                </a:solidFill>
                <a:latin typeface="Code New Roman" panose="020B0609020204030204" pitchFamily="49" charset="0"/>
                <a:cs typeface="Code New Roman" panose="020B0609020204030204" pitchFamily="49" charset="0"/>
              </a:rPr>
              <a:t>style</a:t>
            </a:r>
            <a:endParaRPr lang="nl-BE" sz="3200" dirty="0" smtClean="0">
              <a:solidFill>
                <a:schemeClr val="accent6"/>
              </a:solidFill>
              <a:latin typeface="Code New Roman" panose="020B0609020204030204" pitchFamily="49" charset="0"/>
              <a:cs typeface="Code New Roman" panose="020B0609020204030204" pitchFamily="49" charset="0"/>
            </a:endParaRPr>
          </a:p>
        </p:txBody>
      </p:sp>
      <p:sp>
        <p:nvSpPr>
          <p:cNvPr id="26" name="Tekstvak 25"/>
          <p:cNvSpPr txBox="1"/>
          <p:nvPr/>
        </p:nvSpPr>
        <p:spPr>
          <a:xfrm>
            <a:off x="7391204" y="3325100"/>
            <a:ext cx="4415245" cy="3170099"/>
          </a:xfrm>
          <a:prstGeom prst="rect">
            <a:avLst/>
          </a:prstGeom>
          <a:noFill/>
        </p:spPr>
        <p:txBody>
          <a:bodyPr wrap="square" rtlCol="0">
            <a:spAutoFit/>
          </a:bodyPr>
          <a:lstStyle/>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marginLeft</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textAlign</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fontSize</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backgroundImage</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borderStyle</a:t>
            </a:r>
            <a:endParaRPr lang="nl-BE" sz="3200" dirty="0" smtClean="0">
              <a:solidFill>
                <a:schemeClr val="accent6"/>
              </a:solidFill>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563811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144</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176" y="1530696"/>
            <a:ext cx="952489" cy="933857"/>
          </a:xfrm>
          <a:prstGeom prst="rect">
            <a:avLst/>
          </a:prstGeom>
        </p:spPr>
      </p:pic>
      <p:sp>
        <p:nvSpPr>
          <p:cNvPr id="18" name="Tekstvak 17"/>
          <p:cNvSpPr txBox="1"/>
          <p:nvPr/>
        </p:nvSpPr>
        <p:spPr>
          <a:xfrm>
            <a:off x="1613293" y="3078667"/>
            <a:ext cx="10578707" cy="1323439"/>
          </a:xfrm>
          <a:prstGeom prst="rect">
            <a:avLst/>
          </a:prstGeom>
          <a:noFill/>
        </p:spPr>
        <p:txBody>
          <a:bodyPr wrap="square" rtlCol="0">
            <a:spAutoFit/>
          </a:bodyPr>
          <a:lstStyle/>
          <a:p>
            <a:r>
              <a:rPr lang="nl-BE" sz="4000" dirty="0"/>
              <a:t>Wijzig de eigenschap </a:t>
            </a:r>
            <a:r>
              <a:rPr lang="nl-BE" sz="4000" dirty="0" err="1">
                <a:solidFill>
                  <a:schemeClr val="accent6"/>
                </a:solidFill>
                <a:latin typeface="Code New Roman" panose="020B0609020204030204" pitchFamily="49" charset="0"/>
                <a:cs typeface="Code New Roman" panose="020B0609020204030204" pitchFamily="49" charset="0"/>
              </a:rPr>
              <a:t>visibility</a:t>
            </a:r>
            <a:r>
              <a:rPr lang="nl-BE" sz="4000" dirty="0">
                <a:solidFill>
                  <a:schemeClr val="accent6"/>
                </a:solidFill>
                <a:latin typeface="Code New Roman" panose="020B0609020204030204" pitchFamily="49" charset="0"/>
                <a:cs typeface="Code New Roman" panose="020B0609020204030204" pitchFamily="49" charset="0"/>
              </a:rPr>
              <a:t>: </a:t>
            </a:r>
            <a:r>
              <a:rPr lang="nl-BE" sz="4000" dirty="0" err="1">
                <a:solidFill>
                  <a:schemeClr val="accent6"/>
                </a:solidFill>
                <a:latin typeface="Code New Roman" panose="020B0609020204030204" pitchFamily="49" charset="0"/>
                <a:cs typeface="Code New Roman" panose="020B0609020204030204" pitchFamily="49" charset="0"/>
              </a:rPr>
              <a:t>hidden</a:t>
            </a:r>
            <a:r>
              <a:rPr lang="nl-BE" sz="4000" dirty="0"/>
              <a:t> opnieuw naar </a:t>
            </a:r>
            <a:r>
              <a:rPr lang="nl-BE" sz="4000" dirty="0">
                <a:solidFill>
                  <a:schemeClr val="accent6"/>
                </a:solidFill>
                <a:latin typeface="Code New Roman" panose="020B0609020204030204" pitchFamily="49" charset="0"/>
                <a:cs typeface="Code New Roman" panose="020B0609020204030204" pitchFamily="49" charset="0"/>
              </a:rPr>
              <a:t>display: none.</a:t>
            </a:r>
          </a:p>
        </p:txBody>
      </p:sp>
    </p:spTree>
    <p:extLst>
      <p:ext uri="{BB962C8B-B14F-4D97-AF65-F5344CB8AC3E}">
        <p14:creationId xmlns:p14="http://schemas.microsoft.com/office/powerpoint/2010/main" val="3914082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17" name="Tekstvak 16"/>
          <p:cNvSpPr txBox="1"/>
          <p:nvPr/>
        </p:nvSpPr>
        <p:spPr>
          <a:xfrm>
            <a:off x="1362698" y="1495206"/>
            <a:ext cx="10679048" cy="4585871"/>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3600" dirty="0" smtClean="0"/>
              <a:t>Probeer </a:t>
            </a:r>
            <a:r>
              <a:rPr lang="nl-BE" sz="3600" dirty="0"/>
              <a:t>nu de volgende CSS-eigenschappen aan te passen bij het vergroten van een afbeelding:</a:t>
            </a:r>
          </a:p>
          <a:p>
            <a:pPr marL="1428750" lvl="2" indent="-514350">
              <a:spcBef>
                <a:spcPts val="1200"/>
              </a:spcBef>
              <a:buClr>
                <a:schemeClr val="accent6"/>
              </a:buClr>
              <a:buFont typeface="Wingdings" panose="05000000000000000000" pitchFamily="2" charset="2"/>
              <a:buChar char="§"/>
            </a:pPr>
            <a:r>
              <a:rPr lang="nl-BE" sz="3600" dirty="0" smtClean="0">
                <a:solidFill>
                  <a:schemeClr val="accent6"/>
                </a:solidFill>
                <a:latin typeface="Code New Roman" panose="020B0609020204030204" pitchFamily="49" charset="0"/>
                <a:cs typeface="Code New Roman" panose="020B0609020204030204" pitchFamily="49" charset="0"/>
              </a:rPr>
              <a:t>Border-radius</a:t>
            </a:r>
            <a:r>
              <a:rPr lang="nl-BE" sz="3600" dirty="0">
                <a:solidFill>
                  <a:schemeClr val="accent6"/>
                </a:solidFill>
                <a:latin typeface="Code New Roman" panose="020B0609020204030204" pitchFamily="49" charset="0"/>
                <a:cs typeface="Code New Roman" panose="020B0609020204030204" pitchFamily="49" charset="0"/>
              </a:rPr>
              <a:t>: 50%</a:t>
            </a:r>
          </a:p>
          <a:p>
            <a:pPr marL="1428750" lvl="2" indent="-514350">
              <a:spcBef>
                <a:spcPts val="1200"/>
              </a:spcBef>
              <a:buClr>
                <a:schemeClr val="accent6"/>
              </a:buClr>
              <a:buFont typeface="Wingdings" panose="05000000000000000000" pitchFamily="2" charset="2"/>
              <a:buChar char="§"/>
            </a:pPr>
            <a:r>
              <a:rPr lang="nl-BE" sz="3600" dirty="0" err="1" smtClean="0">
                <a:solidFill>
                  <a:schemeClr val="accent6"/>
                </a:solidFill>
                <a:latin typeface="Code New Roman" panose="020B0609020204030204" pitchFamily="49" charset="0"/>
                <a:cs typeface="Code New Roman" panose="020B0609020204030204" pitchFamily="49" charset="0"/>
              </a:rPr>
              <a:t>Opacity</a:t>
            </a:r>
            <a:r>
              <a:rPr lang="nl-BE" sz="3600" dirty="0">
                <a:solidFill>
                  <a:schemeClr val="accent6"/>
                </a:solidFill>
                <a:latin typeface="Code New Roman" panose="020B0609020204030204" pitchFamily="49" charset="0"/>
                <a:cs typeface="Code New Roman" panose="020B0609020204030204" pitchFamily="49" charset="0"/>
              </a:rPr>
              <a:t>: </a:t>
            </a:r>
            <a:r>
              <a:rPr lang="nl-BE" sz="3600" dirty="0" smtClean="0">
                <a:solidFill>
                  <a:schemeClr val="accent6"/>
                </a:solidFill>
                <a:latin typeface="Code New Roman" panose="020B0609020204030204" pitchFamily="49" charset="0"/>
                <a:cs typeface="Code New Roman" panose="020B0609020204030204" pitchFamily="49" charset="0"/>
              </a:rPr>
              <a:t>0.3</a:t>
            </a:r>
          </a:p>
          <a:p>
            <a:pPr marL="514350" indent="-514350">
              <a:spcBef>
                <a:spcPts val="1200"/>
              </a:spcBef>
              <a:buClr>
                <a:schemeClr val="accent6"/>
              </a:buClr>
              <a:buFont typeface="Wingdings 3" panose="05040102010807070707" pitchFamily="18" charset="2"/>
              <a:buChar char=""/>
            </a:pPr>
            <a:endParaRPr lang="nl-BE" sz="3600" dirty="0"/>
          </a:p>
          <a:p>
            <a:pPr marL="514350" indent="-514350">
              <a:spcBef>
                <a:spcPts val="1200"/>
              </a:spcBef>
              <a:buClr>
                <a:schemeClr val="accent6"/>
              </a:buClr>
              <a:buFont typeface="Wingdings 3" panose="05040102010807070707" pitchFamily="18" charset="2"/>
              <a:buChar char=""/>
            </a:pPr>
            <a:r>
              <a:rPr lang="nl-BE" sz="3600" dirty="0" smtClean="0"/>
              <a:t>Probeer </a:t>
            </a:r>
            <a:r>
              <a:rPr lang="nl-BE" sz="3600" dirty="0"/>
              <a:t>het effect uit in een browser en verwijder deze twee </a:t>
            </a:r>
            <a:r>
              <a:rPr lang="nl-BE" sz="3600" dirty="0" smtClean="0"/>
              <a:t>eigenschappen </a:t>
            </a:r>
            <a:r>
              <a:rPr lang="nl-BE" sz="3600" dirty="0"/>
              <a:t>daarna.</a:t>
            </a:r>
          </a:p>
        </p:txBody>
      </p:sp>
    </p:spTree>
    <p:extLst>
      <p:ext uri="{BB962C8B-B14F-4D97-AF65-F5344CB8AC3E}">
        <p14:creationId xmlns:p14="http://schemas.microsoft.com/office/powerpoint/2010/main" val="1879767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19" name="Rechthoek 18"/>
          <p:cNvSpPr/>
          <p:nvPr/>
        </p:nvSpPr>
        <p:spPr>
          <a:xfrm>
            <a:off x="1463039" y="1564554"/>
            <a:ext cx="7312471" cy="660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Rechthoek 19"/>
          <p:cNvSpPr/>
          <p:nvPr/>
        </p:nvSpPr>
        <p:spPr>
          <a:xfrm>
            <a:off x="2147702" y="2501253"/>
            <a:ext cx="7312471" cy="660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1" name="Rechthoek 20"/>
          <p:cNvSpPr/>
          <p:nvPr/>
        </p:nvSpPr>
        <p:spPr>
          <a:xfrm>
            <a:off x="2625373" y="3504648"/>
            <a:ext cx="7312471" cy="660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Rechthoek 21"/>
          <p:cNvSpPr/>
          <p:nvPr/>
        </p:nvSpPr>
        <p:spPr>
          <a:xfrm>
            <a:off x="3198579" y="4552047"/>
            <a:ext cx="7312471" cy="660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3" name="Rechthoek 22"/>
          <p:cNvSpPr/>
          <p:nvPr/>
        </p:nvSpPr>
        <p:spPr>
          <a:xfrm>
            <a:off x="1463039" y="2224585"/>
            <a:ext cx="7312471" cy="39933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nl-BE"/>
          </a:p>
        </p:txBody>
      </p:sp>
      <p:sp>
        <p:nvSpPr>
          <p:cNvPr id="24" name="Rechthoek 23"/>
          <p:cNvSpPr/>
          <p:nvPr/>
        </p:nvSpPr>
        <p:spPr>
          <a:xfrm>
            <a:off x="1463038" y="1563011"/>
            <a:ext cx="7312471" cy="66003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Tekstvak 24"/>
          <p:cNvSpPr txBox="1"/>
          <p:nvPr/>
        </p:nvSpPr>
        <p:spPr>
          <a:xfrm>
            <a:off x="2911650" y="2539967"/>
            <a:ext cx="4415245" cy="769441"/>
          </a:xfrm>
          <a:prstGeom prst="rect">
            <a:avLst/>
          </a:prstGeom>
          <a:noFill/>
        </p:spPr>
        <p:txBody>
          <a:bodyPr wrap="square" rtlCol="0">
            <a:spAutoFit/>
          </a:bodyPr>
          <a:lstStyle/>
          <a:p>
            <a:r>
              <a:rPr lang="nl-BE" sz="4400" dirty="0" smtClean="0"/>
              <a:t>Kleuren wijzigen</a:t>
            </a:r>
            <a:endParaRPr lang="nl-BE" sz="4400" dirty="0"/>
          </a:p>
        </p:txBody>
      </p:sp>
      <p:sp>
        <p:nvSpPr>
          <p:cNvPr id="26" name="Tekstvak 25"/>
          <p:cNvSpPr txBox="1"/>
          <p:nvPr/>
        </p:nvSpPr>
        <p:spPr>
          <a:xfrm>
            <a:off x="2625373" y="4625749"/>
            <a:ext cx="5486400" cy="769441"/>
          </a:xfrm>
          <a:prstGeom prst="rect">
            <a:avLst/>
          </a:prstGeom>
          <a:noFill/>
        </p:spPr>
        <p:txBody>
          <a:bodyPr wrap="square" rtlCol="0">
            <a:spAutoFit/>
          </a:bodyPr>
          <a:lstStyle/>
          <a:p>
            <a:r>
              <a:rPr lang="nl-BE" sz="4400" dirty="0" smtClean="0"/>
              <a:t>extra </a:t>
            </a:r>
            <a:r>
              <a:rPr lang="nl-BE" sz="4400" dirty="0" err="1" smtClean="0"/>
              <a:t>jQuery</a:t>
            </a:r>
            <a:r>
              <a:rPr lang="nl-BE" sz="4400" dirty="0" smtClean="0"/>
              <a:t> </a:t>
            </a:r>
            <a:r>
              <a:rPr lang="nl-BE" sz="4400" dirty="0" err="1" smtClean="0"/>
              <a:t>plugin</a:t>
            </a:r>
            <a:endParaRPr lang="nl-BE" sz="4400" dirty="0"/>
          </a:p>
        </p:txBody>
      </p:sp>
      <p:cxnSp>
        <p:nvCxnSpPr>
          <p:cNvPr id="27" name="Rechte verbindingslijn met pijl 26"/>
          <p:cNvCxnSpPr/>
          <p:nvPr/>
        </p:nvCxnSpPr>
        <p:spPr>
          <a:xfrm>
            <a:off x="5144320" y="3296229"/>
            <a:ext cx="0" cy="1367208"/>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3229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2"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up)">
                                      <p:cBhvr>
                                        <p:cTn id="7" dur="20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2000"/>
                                        <p:tgtEl>
                                          <p:spTgt spid="24"/>
                                        </p:tgtEl>
                                      </p:cBhvr>
                                    </p:animEffect>
                                  </p:childTnLst>
                                </p:cTn>
                              </p:par>
                            </p:childTnLst>
                          </p:cTn>
                        </p:par>
                        <p:par>
                          <p:cTn id="11" fill="hold">
                            <p:stCondLst>
                              <p:cond delay="2000"/>
                            </p:stCondLst>
                            <p:childTnLst>
                              <p:par>
                                <p:cTn id="12" presetID="10" presetClass="entr" presetSubtype="0"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750"/>
                                        <p:tgtEl>
                                          <p:spTgt spid="25"/>
                                        </p:tgtEl>
                                      </p:cBhvr>
                                    </p:animEffect>
                                  </p:childTnLst>
                                </p:cTn>
                              </p:par>
                              <p:par>
                                <p:cTn id="15" presetID="10"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750"/>
                                        <p:tgtEl>
                                          <p:spTgt spid="2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2" animBg="1"/>
      <p:bldP spid="24" grpId="0" animBg="1"/>
      <p:bldP spid="25" grpId="0"/>
      <p:bldP spid="26"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155</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stap8 </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pic>
        <p:nvPicPr>
          <p:cNvPr id="3" name="Afbeelding 2"/>
          <p:cNvPicPr>
            <a:picLocks noChangeAspect="1"/>
          </p:cNvPicPr>
          <p:nvPr/>
        </p:nvPicPr>
        <p:blipFill rotWithShape="1">
          <a:blip r:embed="rId5"/>
          <a:srcRect b="6863"/>
          <a:stretch/>
        </p:blipFill>
        <p:spPr>
          <a:xfrm rot="21404228">
            <a:off x="1617211" y="1479968"/>
            <a:ext cx="10396865" cy="5713505"/>
          </a:xfrm>
          <a:prstGeom prst="rect">
            <a:avLst/>
          </a:prstGeom>
        </p:spPr>
      </p:pic>
    </p:spTree>
    <p:extLst>
      <p:ext uri="{BB962C8B-B14F-4D97-AF65-F5344CB8AC3E}">
        <p14:creationId xmlns:p14="http://schemas.microsoft.com/office/powerpoint/2010/main" val="1262499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155</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stap8 </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17" name="Tekstvak 16"/>
          <p:cNvSpPr txBox="1"/>
          <p:nvPr/>
        </p:nvSpPr>
        <p:spPr>
          <a:xfrm>
            <a:off x="1362698" y="1495206"/>
            <a:ext cx="10679048" cy="2985433"/>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Download </a:t>
            </a:r>
            <a:r>
              <a:rPr lang="nl-BE" sz="2800" dirty="0"/>
              <a:t>de </a:t>
            </a:r>
            <a:r>
              <a:rPr lang="nl-BE" sz="2800" dirty="0" err="1"/>
              <a:t>jQuery</a:t>
            </a:r>
            <a:r>
              <a:rPr lang="nl-BE" sz="2800" dirty="0"/>
              <a:t>-ui-</a:t>
            </a:r>
            <a:r>
              <a:rPr lang="nl-BE" sz="2800" dirty="0" err="1"/>
              <a:t>plugin</a:t>
            </a:r>
            <a:r>
              <a:rPr lang="nl-BE" sz="2800" dirty="0"/>
              <a:t> op </a:t>
            </a:r>
            <a:r>
              <a:rPr lang="nl-BE" sz="2800" u="sng" dirty="0">
                <a:solidFill>
                  <a:schemeClr val="accent6"/>
                </a:solidFill>
              </a:rPr>
              <a:t>https://jqueryui.com/download/</a:t>
            </a:r>
            <a:r>
              <a:rPr lang="nl-BE" sz="2800" dirty="0"/>
              <a:t>. </a:t>
            </a:r>
          </a:p>
          <a:p>
            <a:pPr marL="514350" indent="-514350">
              <a:spcBef>
                <a:spcPts val="1200"/>
              </a:spcBef>
              <a:buClr>
                <a:schemeClr val="accent6"/>
              </a:buClr>
              <a:buFont typeface="Wingdings 3" panose="05040102010807070707" pitchFamily="18" charset="2"/>
              <a:buChar char=""/>
            </a:pPr>
            <a:r>
              <a:rPr lang="nl-BE" sz="2800" dirty="0" smtClean="0"/>
              <a:t>Pak </a:t>
            </a:r>
            <a:r>
              <a:rPr lang="nl-BE" sz="2800" dirty="0"/>
              <a:t>het gedownloade bestand uit en kopieer het bestand </a:t>
            </a:r>
            <a:r>
              <a:rPr lang="nl-BE" sz="2800" dirty="0">
                <a:solidFill>
                  <a:schemeClr val="accent6"/>
                </a:solidFill>
                <a:latin typeface="Code New Roman" panose="020B0609020204030204" pitchFamily="49" charset="0"/>
                <a:cs typeface="Code New Roman" panose="020B0609020204030204" pitchFamily="49" charset="0"/>
              </a:rPr>
              <a:t>jquery-ui.min.js </a:t>
            </a:r>
            <a:r>
              <a:rPr lang="nl-BE" sz="2800" dirty="0"/>
              <a:t>naar de map scripts van vb10.</a:t>
            </a:r>
          </a:p>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in het </a:t>
            </a:r>
            <a:r>
              <a:rPr lang="nl-BE" sz="2800" dirty="0" smtClean="0">
                <a:solidFill>
                  <a:schemeClr val="accent6"/>
                </a:solidFill>
                <a:latin typeface="Code New Roman" panose="020B0609020204030204" pitchFamily="49" charset="0"/>
                <a:cs typeface="Code New Roman" panose="020B0609020204030204" pitchFamily="49" charset="0"/>
              </a:rPr>
              <a:t>&lt;</a:t>
            </a:r>
            <a:r>
              <a:rPr lang="nl-BE" sz="2800" dirty="0" err="1" smtClean="0">
                <a:solidFill>
                  <a:schemeClr val="accent6"/>
                </a:solidFill>
                <a:latin typeface="Code New Roman" panose="020B0609020204030204" pitchFamily="49" charset="0"/>
                <a:cs typeface="Code New Roman" panose="020B0609020204030204" pitchFamily="49" charset="0"/>
              </a:rPr>
              <a:t>head</a:t>
            </a:r>
            <a:r>
              <a:rPr lang="nl-BE" sz="2800" dirty="0" smtClean="0">
                <a:solidFill>
                  <a:schemeClr val="accent6"/>
                </a:solidFill>
                <a:latin typeface="Code New Roman" panose="020B0609020204030204" pitchFamily="49" charset="0"/>
                <a:cs typeface="Code New Roman" panose="020B0609020204030204" pitchFamily="49" charset="0"/>
              </a:rPr>
              <a:t>&gt;</a:t>
            </a:r>
            <a:r>
              <a:rPr lang="nl-BE" sz="2800" dirty="0" smtClean="0"/>
              <a:t>-gedeelte </a:t>
            </a:r>
            <a:r>
              <a:rPr lang="nl-BE" sz="2800" dirty="0"/>
              <a:t>van je webpagina de verwijzing toe naar deze </a:t>
            </a:r>
            <a:r>
              <a:rPr lang="nl-BE" sz="2800" dirty="0" err="1"/>
              <a:t>jquery</a:t>
            </a:r>
            <a:r>
              <a:rPr lang="nl-BE" sz="2800" dirty="0"/>
              <a:t> </a:t>
            </a:r>
            <a:r>
              <a:rPr lang="nl-BE" sz="2800" dirty="0" err="1"/>
              <a:t>plugin</a:t>
            </a:r>
            <a:r>
              <a:rPr lang="nl-BE" sz="2800" dirty="0"/>
              <a:t>.</a:t>
            </a:r>
          </a:p>
        </p:txBody>
      </p:sp>
      <p:graphicFrame>
        <p:nvGraphicFramePr>
          <p:cNvPr id="18" name="Tabel 17"/>
          <p:cNvGraphicFramePr>
            <a:graphicFrameLocks noGrp="1"/>
          </p:cNvGraphicFramePr>
          <p:nvPr>
            <p:extLst>
              <p:ext uri="{D42A27DB-BD31-4B8C-83A1-F6EECF244321}">
                <p14:modId xmlns:p14="http://schemas.microsoft.com/office/powerpoint/2010/main" val="3087959492"/>
              </p:ext>
            </p:extLst>
          </p:nvPr>
        </p:nvGraphicFramePr>
        <p:xfrm>
          <a:off x="1463039" y="4687958"/>
          <a:ext cx="10578707" cy="1097280"/>
        </p:xfrm>
        <a:graphic>
          <a:graphicData uri="http://schemas.openxmlformats.org/drawingml/2006/table">
            <a:tbl>
              <a:tblPr firstRow="1" firstCol="1" bandRow="1">
                <a:tableStyleId>{5C22544A-7EE6-4342-B048-85BDC9FD1C3A}</a:tableStyleId>
              </a:tblPr>
              <a:tblGrid>
                <a:gridCol w="652364">
                  <a:extLst>
                    <a:ext uri="{9D8B030D-6E8A-4147-A177-3AD203B41FA5}">
                      <a16:colId xmlns:a16="http://schemas.microsoft.com/office/drawing/2014/main" val="2855085912"/>
                    </a:ext>
                  </a:extLst>
                </a:gridCol>
                <a:gridCol w="9926343">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8</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9</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10</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&lt;</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title</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&gt;Tuinaanleg: graszoden leggen&lt;/</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title</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&gt;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&lt;script </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src</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="scripts/jquery.js"&gt;&lt;/script&gt;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nl-BE" sz="2400" b="0" dirty="0" smtClean="0">
                          <a:solidFill>
                            <a:schemeClr val="accent6"/>
                          </a:solidFill>
                          <a:effectLst/>
                          <a:latin typeface="Code New Roman" panose="020B0609020204030204" pitchFamily="49" charset="0"/>
                          <a:cs typeface="Code New Roman" panose="020B0609020204030204" pitchFamily="49" charset="0"/>
                        </a:rPr>
                        <a:t>&lt;script </a:t>
                      </a:r>
                      <a:r>
                        <a:rPr lang="nl-BE" sz="2400" b="0" dirty="0" err="1" smtClean="0">
                          <a:solidFill>
                            <a:schemeClr val="accent6"/>
                          </a:solidFill>
                          <a:effectLst/>
                          <a:latin typeface="Code New Roman" panose="020B0609020204030204" pitchFamily="49" charset="0"/>
                          <a:cs typeface="Code New Roman" panose="020B0609020204030204" pitchFamily="49" charset="0"/>
                        </a:rPr>
                        <a:t>src</a:t>
                      </a:r>
                      <a:r>
                        <a:rPr lang="nl-BE" sz="2400" b="0" dirty="0" smtClean="0">
                          <a:solidFill>
                            <a:schemeClr val="accent6"/>
                          </a:solidFill>
                          <a:effectLst/>
                          <a:latin typeface="Code New Roman" panose="020B0609020204030204" pitchFamily="49" charset="0"/>
                          <a:cs typeface="Code New Roman" panose="020B0609020204030204" pitchFamily="49" charset="0"/>
                        </a:rPr>
                        <a:t>="scripts/jquery-ui.min.js"&gt;&lt;/script&gt;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2957365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155</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stap8 </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17" name="Tekstvak 16"/>
          <p:cNvSpPr txBox="1"/>
          <p:nvPr/>
        </p:nvSpPr>
        <p:spPr>
          <a:xfrm>
            <a:off x="1362698" y="1495206"/>
            <a:ext cx="10679048" cy="387798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nu de </a:t>
            </a:r>
            <a:r>
              <a:rPr lang="nl-BE" sz="2800" dirty="0" err="1">
                <a:solidFill>
                  <a:schemeClr val="accent6"/>
                </a:solidFill>
                <a:latin typeface="Code New Roman" panose="020B0609020204030204" pitchFamily="49" charset="0"/>
                <a:cs typeface="Code New Roman" panose="020B0609020204030204" pitchFamily="49" charset="0"/>
              </a:rPr>
              <a:t>animate</a:t>
            </a:r>
            <a:r>
              <a:rPr lang="nl-BE" sz="2800" dirty="0"/>
              <a:t>-methode voor het wijzigen van de kleuren toe aan het klikken op de eerste titel.</a:t>
            </a:r>
          </a:p>
          <a:p>
            <a:pPr marL="514350" indent="-514350">
              <a:spcBef>
                <a:spcPts val="1200"/>
              </a:spcBef>
              <a:buClr>
                <a:schemeClr val="accent6"/>
              </a:buClr>
              <a:buFont typeface="Wingdings 3" panose="05040102010807070707" pitchFamily="18" charset="2"/>
              <a:buChar char=""/>
            </a:pPr>
            <a:endParaRPr lang="nl-BE" sz="2800" dirty="0" smtClean="0"/>
          </a:p>
          <a:p>
            <a:pPr marL="514350" indent="-514350">
              <a:spcBef>
                <a:spcPts val="1200"/>
              </a:spcBef>
              <a:buClr>
                <a:schemeClr val="accent6"/>
              </a:buClr>
              <a:buFont typeface="Wingdings 3" panose="05040102010807070707" pitchFamily="18" charset="2"/>
              <a:buChar char=""/>
            </a:pPr>
            <a:endParaRPr lang="nl-BE" sz="2800" dirty="0"/>
          </a:p>
          <a:p>
            <a:pPr marL="514350" indent="-514350">
              <a:spcBef>
                <a:spcPts val="1200"/>
              </a:spcBef>
              <a:buClr>
                <a:schemeClr val="accent6"/>
              </a:buClr>
              <a:buFont typeface="Wingdings 3" panose="05040102010807070707" pitchFamily="18" charset="2"/>
              <a:buChar char=""/>
            </a:pPr>
            <a:endParaRPr lang="nl-BE" sz="2800" dirty="0" smtClean="0"/>
          </a:p>
          <a:p>
            <a:pPr marL="514350" indent="-514350">
              <a:spcBef>
                <a:spcPts val="1200"/>
              </a:spcBef>
              <a:buClr>
                <a:schemeClr val="accent6"/>
              </a:buClr>
              <a:buFont typeface="Wingdings 3" panose="05040102010807070707" pitchFamily="18" charset="2"/>
              <a:buChar char=""/>
            </a:pPr>
            <a:endParaRPr lang="nl-BE" sz="2800" dirty="0"/>
          </a:p>
          <a:p>
            <a:pPr marL="514350" indent="-514350">
              <a:spcBef>
                <a:spcPts val="1200"/>
              </a:spcBef>
              <a:buClr>
                <a:schemeClr val="accent6"/>
              </a:buClr>
              <a:buFont typeface="Wingdings 3" panose="05040102010807070707" pitchFamily="18" charset="2"/>
              <a:buChar char=""/>
            </a:pPr>
            <a:r>
              <a:rPr lang="nl-BE" sz="2800" dirty="0" smtClean="0"/>
              <a:t>Pas </a:t>
            </a:r>
            <a:r>
              <a:rPr lang="nl-BE" sz="2800" dirty="0"/>
              <a:t>dit ook toe op de andere stappen.</a:t>
            </a:r>
          </a:p>
        </p:txBody>
      </p:sp>
      <p:graphicFrame>
        <p:nvGraphicFramePr>
          <p:cNvPr id="18" name="Tabel 17"/>
          <p:cNvGraphicFramePr>
            <a:graphicFrameLocks noGrp="1"/>
          </p:cNvGraphicFramePr>
          <p:nvPr>
            <p:extLst>
              <p:ext uri="{D42A27DB-BD31-4B8C-83A1-F6EECF244321}">
                <p14:modId xmlns:p14="http://schemas.microsoft.com/office/powerpoint/2010/main" val="2468001639"/>
              </p:ext>
            </p:extLst>
          </p:nvPr>
        </p:nvGraphicFramePr>
        <p:xfrm>
          <a:off x="1436913" y="2698350"/>
          <a:ext cx="10578707" cy="1463040"/>
        </p:xfrm>
        <a:graphic>
          <a:graphicData uri="http://schemas.openxmlformats.org/drawingml/2006/table">
            <a:tbl>
              <a:tblPr firstRow="1" firstCol="1" bandRow="1">
                <a:tableStyleId>{5C22544A-7EE6-4342-B048-85BDC9FD1C3A}</a:tableStyleId>
              </a:tblPr>
              <a:tblGrid>
                <a:gridCol w="652364">
                  <a:extLst>
                    <a:ext uri="{9D8B030D-6E8A-4147-A177-3AD203B41FA5}">
                      <a16:colId xmlns:a16="http://schemas.microsoft.com/office/drawing/2014/main" val="2855085912"/>
                    </a:ext>
                  </a:extLst>
                </a:gridCol>
                <a:gridCol w="9926343">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76</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77</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78</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79</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en-US" sz="2400" b="0" dirty="0" smtClean="0">
                          <a:solidFill>
                            <a:schemeClr val="accent6"/>
                          </a:solidFill>
                          <a:effectLst/>
                          <a:latin typeface="Code New Roman" panose="020B0609020204030204" pitchFamily="49" charset="0"/>
                          <a:cs typeface="Code New Roman" panose="020B0609020204030204" pitchFamily="49" charset="0"/>
                        </a:rPr>
                        <a:t>$("#stap1").animate({</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a:t>
                      </a:r>
                      <a:r>
                        <a:rPr lang="en-US" sz="2400" b="0" dirty="0" err="1" smtClean="0">
                          <a:solidFill>
                            <a:schemeClr val="accent6"/>
                          </a:solidFill>
                          <a:effectLst/>
                          <a:latin typeface="Code New Roman" panose="020B0609020204030204" pitchFamily="49" charset="0"/>
                          <a:cs typeface="Code New Roman" panose="020B0609020204030204" pitchFamily="49" charset="0"/>
                        </a:rPr>
                        <a:t>backgroundColor</a:t>
                      </a:r>
                      <a:r>
                        <a:rPr lang="en-US" sz="2400" b="0" dirty="0" smtClean="0">
                          <a:solidFill>
                            <a:schemeClr val="accent6"/>
                          </a:solidFill>
                          <a:effectLst/>
                          <a:latin typeface="Code New Roman" panose="020B0609020204030204" pitchFamily="49" charset="0"/>
                          <a:cs typeface="Code New Roman" panose="020B0609020204030204" pitchFamily="49" charset="0"/>
                        </a:rPr>
                        <a:t>:'#195900',</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a:t>
                      </a:r>
                      <a:r>
                        <a:rPr lang="en-US" sz="2400" b="0" dirty="0" err="1" smtClean="0">
                          <a:solidFill>
                            <a:schemeClr val="accent6"/>
                          </a:solidFill>
                          <a:effectLst/>
                          <a:latin typeface="Code New Roman" panose="020B0609020204030204" pitchFamily="49" charset="0"/>
                          <a:cs typeface="Code New Roman" panose="020B0609020204030204" pitchFamily="49" charset="0"/>
                        </a:rPr>
                        <a:t>color:'white</a:t>
                      </a:r>
                      <a:r>
                        <a:rPr lang="en-US" sz="24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 1000);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674512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155</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281519" y="1564553"/>
            <a:ext cx="900000" cy="900000"/>
          </a:xfrm>
          <a:prstGeom prst="rect">
            <a:avLst/>
          </a:prstGeom>
        </p:spPr>
      </p:pic>
      <p:pic>
        <p:nvPicPr>
          <p:cNvPr id="3" name="Afbeelding 2"/>
          <p:cNvPicPr>
            <a:picLocks noChangeAspect="1"/>
          </p:cNvPicPr>
          <p:nvPr/>
        </p:nvPicPr>
        <p:blipFill>
          <a:blip r:embed="rId6"/>
          <a:stretch>
            <a:fillRect/>
          </a:stretch>
        </p:blipFill>
        <p:spPr>
          <a:xfrm rot="21434581">
            <a:off x="1609970" y="1438005"/>
            <a:ext cx="10518420" cy="6362541"/>
          </a:xfrm>
          <a:prstGeom prst="rect">
            <a:avLst/>
          </a:prstGeom>
        </p:spPr>
      </p:pic>
      <p:sp>
        <p:nvSpPr>
          <p:cNvPr id="21" name="Rechthoek 20"/>
          <p:cNvSpPr/>
          <p:nvPr/>
        </p:nvSpPr>
        <p:spPr>
          <a:xfrm>
            <a:off x="2997267" y="3740387"/>
            <a:ext cx="7743825" cy="259210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nl-BE" sz="5400" dirty="0" smtClean="0"/>
              <a:t>Honderden </a:t>
            </a:r>
            <a:r>
              <a:rPr lang="nl-BE" sz="5400" dirty="0" err="1" smtClean="0"/>
              <a:t>jQuery-plugins</a:t>
            </a:r>
            <a:r>
              <a:rPr lang="nl-BE" sz="5400" dirty="0" smtClean="0"/>
              <a:t> beschikbaar</a:t>
            </a:r>
            <a:endParaRPr lang="nl-BE" sz="5400" dirty="0"/>
          </a:p>
        </p:txBody>
      </p:sp>
    </p:spTree>
    <p:extLst>
      <p:ext uri="{BB962C8B-B14F-4D97-AF65-F5344CB8AC3E}">
        <p14:creationId xmlns:p14="http://schemas.microsoft.com/office/powerpoint/2010/main" val="1694423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156</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3626406" cy="4961774"/>
          </a:xfrm>
          <a:prstGeom prst="roundRect">
            <a:avLst>
              <a:gd name="adj" fmla="val 10122"/>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Ontwerp </a:t>
            </a:r>
            <a:r>
              <a:rPr lang="nl-BE" sz="2200" dirty="0">
                <a:solidFill>
                  <a:schemeClr val="tx1"/>
                </a:solidFill>
              </a:rPr>
              <a:t>een webpagina waarin je vijf verschillende automodellen kort bespreekt. Van elk automodel toon je een foto en de vijf foto’s worden overlappen elkaar zo dat het lijkt alsof ze op een wanordelijk stapeltje gelegd zijn.</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10.1</a:t>
            </a:r>
            <a:endParaRPr lang="nl-BE" sz="2800" dirty="0"/>
          </a:p>
        </p:txBody>
      </p:sp>
      <p:pic>
        <p:nvPicPr>
          <p:cNvPr id="15" name="Afbeelding 14"/>
          <p:cNvPicPr/>
          <p:nvPr/>
        </p:nvPicPr>
        <p:blipFill>
          <a:blip r:embed="rId5">
            <a:extLst>
              <a:ext uri="{28A0092B-C50C-407E-A947-70E740481C1C}">
                <a14:useLocalDpi xmlns:a14="http://schemas.microsoft.com/office/drawing/2010/main" val="0"/>
              </a:ext>
            </a:extLst>
          </a:blip>
          <a:stretch>
            <a:fillRect/>
          </a:stretch>
        </p:blipFill>
        <p:spPr>
          <a:xfrm rot="21433467">
            <a:off x="5221718" y="1351454"/>
            <a:ext cx="6847797" cy="5224825"/>
          </a:xfrm>
          <a:prstGeom prst="rect">
            <a:avLst/>
          </a:prstGeom>
        </p:spPr>
      </p:pic>
    </p:spTree>
    <p:extLst>
      <p:ext uri="{BB962C8B-B14F-4D97-AF65-F5344CB8AC3E}">
        <p14:creationId xmlns:p14="http://schemas.microsoft.com/office/powerpoint/2010/main" val="598154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156</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De </a:t>
            </a:r>
            <a:r>
              <a:rPr lang="nl-BE" sz="2200" dirty="0">
                <a:solidFill>
                  <a:schemeClr val="tx1"/>
                </a:solidFill>
              </a:rPr>
              <a:t>structuur van de pagina ziet eruit zoals in het </a:t>
            </a:r>
            <a:r>
              <a:rPr lang="nl-BE" sz="2200" dirty="0" smtClean="0">
                <a:solidFill>
                  <a:schemeClr val="tx1"/>
                </a:solidFill>
              </a:rPr>
              <a:t>voorbeeld:</a:t>
            </a:r>
            <a:endParaRPr lang="nl-BE" sz="2200" dirty="0">
              <a:solidFill>
                <a:schemeClr val="tx1"/>
              </a:solidFill>
            </a:endParaRPr>
          </a:p>
          <a:p>
            <a:pPr marL="800100" lvl="1" indent="-342900">
              <a:spcBef>
                <a:spcPts val="1200"/>
              </a:spcBef>
              <a:buClr>
                <a:schemeClr val="accent6"/>
              </a:buClr>
              <a:buFont typeface="Wingdings" panose="05000000000000000000" pitchFamily="2" charset="2"/>
              <a:buChar char="§"/>
            </a:pPr>
            <a:r>
              <a:rPr lang="nl-BE" sz="2200" dirty="0" smtClean="0">
                <a:solidFill>
                  <a:schemeClr val="tx1"/>
                </a:solidFill>
              </a:rPr>
              <a:t>Bovenaan </a:t>
            </a:r>
            <a:r>
              <a:rPr lang="nl-BE" sz="2200" dirty="0">
                <a:solidFill>
                  <a:schemeClr val="tx1"/>
                </a:solidFill>
              </a:rPr>
              <a:t>op de pagina staat een keuzelijstje met daarin de vijf automodellen. </a:t>
            </a:r>
          </a:p>
          <a:p>
            <a:pPr marL="800100" lvl="1" indent="-342900">
              <a:spcBef>
                <a:spcPts val="1200"/>
              </a:spcBef>
              <a:buClr>
                <a:schemeClr val="accent6"/>
              </a:buClr>
              <a:buFont typeface="Wingdings" panose="05000000000000000000" pitchFamily="2" charset="2"/>
              <a:buChar char="§"/>
            </a:pPr>
            <a:r>
              <a:rPr lang="nl-BE" sz="2200" dirty="0" smtClean="0">
                <a:solidFill>
                  <a:schemeClr val="tx1"/>
                </a:solidFill>
              </a:rPr>
              <a:t>Wanneer </a:t>
            </a:r>
            <a:r>
              <a:rPr lang="nl-BE" sz="2200" dirty="0">
                <a:solidFill>
                  <a:schemeClr val="tx1"/>
                </a:solidFill>
              </a:rPr>
              <a:t>de bezoeker een automodel selecteert, moet de foto van dat model bovenaan op het stapeltje komen te liggen. </a:t>
            </a:r>
          </a:p>
          <a:p>
            <a:pPr marL="800100" lvl="1" indent="-342900">
              <a:spcBef>
                <a:spcPts val="1200"/>
              </a:spcBef>
              <a:buClr>
                <a:schemeClr val="accent6"/>
              </a:buClr>
              <a:buFont typeface="Wingdings" panose="05000000000000000000" pitchFamily="2" charset="2"/>
              <a:buChar char="§"/>
            </a:pPr>
            <a:r>
              <a:rPr lang="nl-BE" sz="2200" dirty="0" smtClean="0">
                <a:solidFill>
                  <a:schemeClr val="tx1"/>
                </a:solidFill>
              </a:rPr>
              <a:t>Onder </a:t>
            </a:r>
            <a:r>
              <a:rPr lang="nl-BE" sz="2200" dirty="0">
                <a:solidFill>
                  <a:schemeClr val="tx1"/>
                </a:solidFill>
              </a:rPr>
              <a:t>de foto’s verschijnt een korte beschrijving van het </a:t>
            </a:r>
            <a:r>
              <a:rPr lang="nl-BE" sz="2200" dirty="0" smtClean="0">
                <a:solidFill>
                  <a:schemeClr val="tx1"/>
                </a:solidFill>
              </a:rPr>
              <a:t>automodel </a:t>
            </a:r>
            <a:r>
              <a:rPr lang="nl-BE" sz="2200" dirty="0">
                <a:solidFill>
                  <a:schemeClr val="tx1"/>
                </a:solidFill>
              </a:rPr>
              <a:t>– die mag je voor deze oefening wel ergens van het internet lenen.</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Gebruik </a:t>
            </a:r>
            <a:r>
              <a:rPr lang="nl-BE" sz="2200" dirty="0" err="1">
                <a:solidFill>
                  <a:schemeClr val="tx1"/>
                </a:solidFill>
              </a:rPr>
              <a:t>jQuery</a:t>
            </a:r>
            <a:r>
              <a:rPr lang="nl-BE" sz="2200" dirty="0">
                <a:solidFill>
                  <a:schemeClr val="tx1"/>
                </a:solidFill>
              </a:rPr>
              <a:t> voor het creëren van vloeiende overgangen en effecten.</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Zorg </a:t>
            </a:r>
            <a:r>
              <a:rPr lang="nl-BE" sz="22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Valideer </a:t>
            </a:r>
            <a:r>
              <a:rPr lang="nl-BE" sz="2200" dirty="0">
                <a:solidFill>
                  <a:schemeClr val="tx1"/>
                </a:solidFill>
              </a:rPr>
              <a:t>je web- en stijlpagina’s met de </a:t>
            </a:r>
            <a:r>
              <a:rPr lang="nl-BE" sz="2200" dirty="0" err="1">
                <a:solidFill>
                  <a:schemeClr val="tx1"/>
                </a:solidFill>
              </a:rPr>
              <a:t>validator</a:t>
            </a:r>
            <a:r>
              <a:rPr lang="nl-BE" sz="22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10.1</a:t>
            </a:r>
            <a:endParaRPr lang="nl-BE" sz="2800" dirty="0"/>
          </a:p>
        </p:txBody>
      </p:sp>
    </p:spTree>
    <p:extLst>
      <p:ext uri="{BB962C8B-B14F-4D97-AF65-F5344CB8AC3E}">
        <p14:creationId xmlns:p14="http://schemas.microsoft.com/office/powerpoint/2010/main" val="4083782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157</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Ontwerp </a:t>
            </a:r>
            <a:r>
              <a:rPr lang="nl-BE" sz="2800" dirty="0">
                <a:solidFill>
                  <a:schemeClr val="tx1"/>
                </a:solidFill>
              </a:rPr>
              <a:t>een pagina met daarop een slideshow die een aantal foto’s bevat. Voor het wisselen tussen de foto’s gebruik je een </a:t>
            </a:r>
            <a:r>
              <a:rPr lang="nl-BE" sz="2800" dirty="0" err="1">
                <a:solidFill>
                  <a:schemeClr val="tx1"/>
                </a:solidFill>
              </a:rPr>
              <a:t>jQuery</a:t>
            </a:r>
            <a:r>
              <a:rPr lang="nl-BE" sz="2800" dirty="0">
                <a:solidFill>
                  <a:schemeClr val="tx1"/>
                </a:solidFill>
              </a:rPr>
              <a:t>-effect.</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Zorg </a:t>
            </a:r>
            <a:r>
              <a:rPr lang="nl-BE" sz="28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10.2</a:t>
            </a:r>
            <a:endParaRPr lang="nl-BE" sz="2800" dirty="0"/>
          </a:p>
        </p:txBody>
      </p:sp>
    </p:spTree>
    <p:extLst>
      <p:ext uri="{BB962C8B-B14F-4D97-AF65-F5344CB8AC3E}">
        <p14:creationId xmlns:p14="http://schemas.microsoft.com/office/powerpoint/2010/main" val="856528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157</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Ontwerp </a:t>
            </a:r>
            <a:r>
              <a:rPr lang="nl-BE" sz="2800" dirty="0">
                <a:solidFill>
                  <a:schemeClr val="tx1"/>
                </a:solidFill>
              </a:rPr>
              <a:t>een quiz met 5 vragen. De vorm waarin de bezoeker moet </a:t>
            </a:r>
            <a:r>
              <a:rPr lang="nl-BE" sz="2800" dirty="0" smtClean="0">
                <a:solidFill>
                  <a:schemeClr val="tx1"/>
                </a:solidFill>
              </a:rPr>
              <a:t>antwoorden </a:t>
            </a:r>
            <a:r>
              <a:rPr lang="nl-BE" sz="2800" dirty="0">
                <a:solidFill>
                  <a:schemeClr val="tx1"/>
                </a:solidFill>
              </a:rPr>
              <a:t>kan je zelf kiezen en wissel je best zoveel mogelijk af: </a:t>
            </a:r>
            <a:r>
              <a:rPr lang="nl-BE" sz="2800" dirty="0" smtClean="0">
                <a:solidFill>
                  <a:schemeClr val="tx1"/>
                </a:solidFill>
              </a:rPr>
              <a:t>invoervakken</a:t>
            </a:r>
            <a:r>
              <a:rPr lang="nl-BE" sz="2800" dirty="0">
                <a:solidFill>
                  <a:schemeClr val="tx1"/>
                </a:solidFill>
              </a:rPr>
              <a:t>, keuzelijstjes, keuzerondjes of keuzevakjes.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Nadat </a:t>
            </a:r>
            <a:r>
              <a:rPr lang="nl-BE" sz="2800" dirty="0">
                <a:solidFill>
                  <a:schemeClr val="tx1"/>
                </a:solidFill>
              </a:rPr>
              <a:t>de bezoeker heeft geantwoord, wordt telkens het correcte </a:t>
            </a:r>
            <a:r>
              <a:rPr lang="nl-BE" sz="2800" dirty="0" smtClean="0">
                <a:solidFill>
                  <a:schemeClr val="tx1"/>
                </a:solidFill>
              </a:rPr>
              <a:t>antwoord </a:t>
            </a:r>
            <a:r>
              <a:rPr lang="nl-BE" sz="2800" dirty="0">
                <a:solidFill>
                  <a:schemeClr val="tx1"/>
                </a:solidFill>
              </a:rPr>
              <a:t>zichtbaar gemaakt door middel van een </a:t>
            </a:r>
            <a:r>
              <a:rPr lang="nl-BE" sz="2800" dirty="0" err="1">
                <a:solidFill>
                  <a:schemeClr val="tx1"/>
                </a:solidFill>
              </a:rPr>
              <a:t>jQuery</a:t>
            </a:r>
            <a:r>
              <a:rPr lang="nl-BE" sz="2800" dirty="0">
                <a:solidFill>
                  <a:schemeClr val="tx1"/>
                </a:solidFill>
              </a:rPr>
              <a:t>-effect.</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Zorg </a:t>
            </a:r>
            <a:r>
              <a:rPr lang="nl-BE" sz="28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10.3</a:t>
            </a:r>
            <a:endParaRPr lang="nl-BE" sz="2800" dirty="0"/>
          </a:p>
        </p:txBody>
      </p:sp>
    </p:spTree>
    <p:extLst>
      <p:ext uri="{BB962C8B-B14F-4D97-AF65-F5344CB8AC3E}">
        <p14:creationId xmlns:p14="http://schemas.microsoft.com/office/powerpoint/2010/main" val="838598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sp>
        <p:nvSpPr>
          <p:cNvPr id="22" name="Rechthoek 21"/>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stap1 </a:t>
            </a:r>
            <a:endParaRPr lang="nl-BE" dirty="0">
              <a:solidFill>
                <a:schemeClr val="accent2">
                  <a:lumMod val="75000"/>
                </a:schemeClr>
              </a:solidFill>
            </a:endParaRPr>
          </a:p>
        </p:txBody>
      </p:sp>
      <p:pic>
        <p:nvPicPr>
          <p:cNvPr id="23" name="Afbeelding 22"/>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4" name="Tekstvak 23"/>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het volgende script toe aan </a:t>
            </a:r>
            <a:r>
              <a:rPr lang="nl-BE" sz="2800" dirty="0" smtClean="0">
                <a:solidFill>
                  <a:schemeClr val="accent6"/>
                </a:solidFill>
                <a:latin typeface="Code New Roman" panose="020B0609020204030204" pitchFamily="49" charset="0"/>
                <a:cs typeface="Code New Roman" panose="020B0609020204030204" pitchFamily="49" charset="0"/>
              </a:rPr>
              <a:t>index.html</a:t>
            </a:r>
            <a:r>
              <a:rPr lang="nl-BE" sz="2800" dirty="0"/>
              <a:t>.</a:t>
            </a:r>
          </a:p>
        </p:txBody>
      </p:sp>
      <p:graphicFrame>
        <p:nvGraphicFramePr>
          <p:cNvPr id="25" name="Tabel 24"/>
          <p:cNvGraphicFramePr>
            <a:graphicFrameLocks noGrp="1"/>
          </p:cNvGraphicFramePr>
          <p:nvPr>
            <p:extLst>
              <p:ext uri="{D42A27DB-BD31-4B8C-83A1-F6EECF244321}">
                <p14:modId xmlns:p14="http://schemas.microsoft.com/office/powerpoint/2010/main" val="3900959329"/>
              </p:ext>
            </p:extLst>
          </p:nvPr>
        </p:nvGraphicFramePr>
        <p:xfrm>
          <a:off x="1463039" y="2103120"/>
          <a:ext cx="10578707" cy="4663440"/>
        </p:xfrm>
        <a:graphic>
          <a:graphicData uri="http://schemas.openxmlformats.org/drawingml/2006/table">
            <a:tbl>
              <a:tblPr firstRow="1" firstCol="1" bandRow="1">
                <a:tableStyleId>{5C22544A-7EE6-4342-B048-85BDC9FD1C3A}</a:tableStyleId>
              </a:tblPr>
              <a:tblGrid>
                <a:gridCol w="488591">
                  <a:extLst>
                    <a:ext uri="{9D8B030D-6E8A-4147-A177-3AD203B41FA5}">
                      <a16:colId xmlns:a16="http://schemas.microsoft.com/office/drawing/2014/main" val="2855085912"/>
                    </a:ext>
                  </a:extLst>
                </a:gridCol>
                <a:gridCol w="1009011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1700" b="0" dirty="0" smtClean="0">
                          <a:effectLst/>
                          <a:latin typeface="+mn-lt"/>
                          <a:ea typeface="+mn-ea"/>
                          <a:cs typeface="+mn-cs"/>
                        </a:rPr>
                        <a:t>48</a:t>
                      </a:r>
                    </a:p>
                    <a:p>
                      <a:pPr algn="r">
                        <a:lnSpc>
                          <a:spcPct val="100000"/>
                        </a:lnSpc>
                        <a:spcAft>
                          <a:spcPts val="0"/>
                        </a:spcAft>
                      </a:pPr>
                      <a:r>
                        <a:rPr lang="nl-BE" sz="1700" b="0" dirty="0" smtClean="0">
                          <a:effectLst/>
                          <a:latin typeface="+mn-lt"/>
                          <a:ea typeface="+mn-ea"/>
                          <a:cs typeface="+mn-cs"/>
                        </a:rPr>
                        <a:t>49</a:t>
                      </a:r>
                    </a:p>
                    <a:p>
                      <a:pPr algn="r">
                        <a:lnSpc>
                          <a:spcPct val="100000"/>
                        </a:lnSpc>
                        <a:spcAft>
                          <a:spcPts val="0"/>
                        </a:spcAft>
                      </a:pPr>
                      <a:r>
                        <a:rPr lang="nl-BE" sz="1700" b="0" dirty="0" smtClean="0">
                          <a:effectLst/>
                          <a:latin typeface="+mn-lt"/>
                          <a:ea typeface="+mn-ea"/>
                          <a:cs typeface="+mn-cs"/>
                        </a:rPr>
                        <a:t>50</a:t>
                      </a:r>
                    </a:p>
                    <a:p>
                      <a:pPr algn="r">
                        <a:lnSpc>
                          <a:spcPct val="100000"/>
                        </a:lnSpc>
                        <a:spcAft>
                          <a:spcPts val="0"/>
                        </a:spcAft>
                      </a:pPr>
                      <a:r>
                        <a:rPr lang="nl-BE" sz="1700" b="0" dirty="0" smtClean="0">
                          <a:effectLst/>
                          <a:latin typeface="+mn-lt"/>
                          <a:ea typeface="+mn-ea"/>
                          <a:cs typeface="+mn-cs"/>
                        </a:rPr>
                        <a:t>53</a:t>
                      </a:r>
                    </a:p>
                    <a:p>
                      <a:pPr algn="r">
                        <a:lnSpc>
                          <a:spcPct val="100000"/>
                        </a:lnSpc>
                        <a:spcAft>
                          <a:spcPts val="0"/>
                        </a:spcAft>
                      </a:pPr>
                      <a:r>
                        <a:rPr lang="nl-BE" sz="1700" b="0" dirty="0" smtClean="0">
                          <a:effectLst/>
                          <a:latin typeface="+mn-lt"/>
                          <a:ea typeface="+mn-ea"/>
                          <a:cs typeface="+mn-cs"/>
                        </a:rPr>
                        <a:t>52</a:t>
                      </a:r>
                    </a:p>
                    <a:p>
                      <a:pPr algn="r">
                        <a:lnSpc>
                          <a:spcPct val="100000"/>
                        </a:lnSpc>
                        <a:spcAft>
                          <a:spcPts val="0"/>
                        </a:spcAft>
                      </a:pPr>
                      <a:r>
                        <a:rPr lang="nl-BE" sz="1700" b="0" dirty="0" smtClean="0">
                          <a:effectLst/>
                          <a:latin typeface="+mn-lt"/>
                          <a:ea typeface="+mn-ea"/>
                          <a:cs typeface="+mn-cs"/>
                        </a:rPr>
                        <a:t>53</a:t>
                      </a:r>
                    </a:p>
                    <a:p>
                      <a:pPr algn="r">
                        <a:lnSpc>
                          <a:spcPct val="100000"/>
                        </a:lnSpc>
                        <a:spcAft>
                          <a:spcPts val="0"/>
                        </a:spcAft>
                      </a:pPr>
                      <a:r>
                        <a:rPr lang="nl-BE" sz="1700" b="0" dirty="0" smtClean="0">
                          <a:effectLst/>
                          <a:latin typeface="+mn-lt"/>
                          <a:ea typeface="+mn-ea"/>
                          <a:cs typeface="+mn-cs"/>
                        </a:rPr>
                        <a:t>54</a:t>
                      </a:r>
                    </a:p>
                    <a:p>
                      <a:pPr algn="r">
                        <a:lnSpc>
                          <a:spcPct val="100000"/>
                        </a:lnSpc>
                        <a:spcAft>
                          <a:spcPts val="0"/>
                        </a:spcAft>
                      </a:pPr>
                      <a:r>
                        <a:rPr lang="nl-BE" sz="1700" b="0" dirty="0" smtClean="0">
                          <a:effectLst/>
                          <a:latin typeface="+mn-lt"/>
                          <a:ea typeface="+mn-ea"/>
                          <a:cs typeface="+mn-cs"/>
                        </a:rPr>
                        <a:t>55</a:t>
                      </a:r>
                    </a:p>
                    <a:p>
                      <a:pPr algn="r">
                        <a:lnSpc>
                          <a:spcPct val="100000"/>
                        </a:lnSpc>
                        <a:spcAft>
                          <a:spcPts val="0"/>
                        </a:spcAft>
                      </a:pPr>
                      <a:r>
                        <a:rPr lang="nl-BE" sz="1700" b="0" dirty="0" smtClean="0">
                          <a:effectLst/>
                          <a:latin typeface="+mn-lt"/>
                          <a:ea typeface="+mn-ea"/>
                          <a:cs typeface="+mn-cs"/>
                        </a:rPr>
                        <a:t>56</a:t>
                      </a:r>
                    </a:p>
                    <a:p>
                      <a:pPr algn="r">
                        <a:lnSpc>
                          <a:spcPct val="100000"/>
                        </a:lnSpc>
                        <a:spcAft>
                          <a:spcPts val="0"/>
                        </a:spcAft>
                      </a:pPr>
                      <a:r>
                        <a:rPr lang="nl-BE" sz="1700" b="0" dirty="0" smtClean="0">
                          <a:effectLst/>
                          <a:latin typeface="+mn-lt"/>
                          <a:ea typeface="+mn-ea"/>
                          <a:cs typeface="+mn-cs"/>
                        </a:rPr>
                        <a:t>57</a:t>
                      </a:r>
                    </a:p>
                    <a:p>
                      <a:pPr algn="r">
                        <a:lnSpc>
                          <a:spcPct val="100000"/>
                        </a:lnSpc>
                        <a:spcAft>
                          <a:spcPts val="0"/>
                        </a:spcAft>
                      </a:pPr>
                      <a:r>
                        <a:rPr lang="nl-BE" sz="1700" b="0" dirty="0" smtClean="0">
                          <a:effectLst/>
                          <a:latin typeface="+mn-lt"/>
                          <a:ea typeface="+mn-ea"/>
                          <a:cs typeface="+mn-cs"/>
                        </a:rPr>
                        <a:t>58</a:t>
                      </a:r>
                    </a:p>
                    <a:p>
                      <a:pPr algn="r">
                        <a:lnSpc>
                          <a:spcPct val="100000"/>
                        </a:lnSpc>
                        <a:spcAft>
                          <a:spcPts val="0"/>
                        </a:spcAft>
                      </a:pPr>
                      <a:r>
                        <a:rPr lang="nl-BE" sz="1700" b="0" dirty="0" smtClean="0">
                          <a:effectLst/>
                          <a:latin typeface="+mn-lt"/>
                          <a:ea typeface="+mn-ea"/>
                          <a:cs typeface="+mn-cs"/>
                        </a:rPr>
                        <a:t>59</a:t>
                      </a:r>
                    </a:p>
                    <a:p>
                      <a:pPr algn="r">
                        <a:lnSpc>
                          <a:spcPct val="100000"/>
                        </a:lnSpc>
                        <a:spcAft>
                          <a:spcPts val="0"/>
                        </a:spcAft>
                      </a:pPr>
                      <a:r>
                        <a:rPr lang="nl-BE" sz="1700" b="0" dirty="0" smtClean="0">
                          <a:effectLst/>
                          <a:latin typeface="+mn-lt"/>
                          <a:ea typeface="+mn-ea"/>
                          <a:cs typeface="+mn-cs"/>
                        </a:rPr>
                        <a:t>60</a:t>
                      </a:r>
                    </a:p>
                    <a:p>
                      <a:pPr algn="r">
                        <a:lnSpc>
                          <a:spcPct val="100000"/>
                        </a:lnSpc>
                        <a:spcAft>
                          <a:spcPts val="0"/>
                        </a:spcAft>
                      </a:pPr>
                      <a:r>
                        <a:rPr lang="nl-BE" sz="1700" b="0" dirty="0" smtClean="0">
                          <a:effectLst/>
                          <a:latin typeface="+mn-lt"/>
                          <a:ea typeface="+mn-ea"/>
                          <a:cs typeface="+mn-cs"/>
                        </a:rPr>
                        <a:t>61</a:t>
                      </a:r>
                    </a:p>
                    <a:p>
                      <a:pPr algn="r">
                        <a:lnSpc>
                          <a:spcPct val="100000"/>
                        </a:lnSpc>
                        <a:spcAft>
                          <a:spcPts val="0"/>
                        </a:spcAft>
                      </a:pPr>
                      <a:r>
                        <a:rPr lang="nl-BE" sz="1700" b="0" dirty="0" smtClean="0">
                          <a:effectLst/>
                          <a:latin typeface="+mn-lt"/>
                          <a:ea typeface="+mn-ea"/>
                          <a:cs typeface="+mn-cs"/>
                        </a:rPr>
                        <a:t>62</a:t>
                      </a:r>
                    </a:p>
                    <a:p>
                      <a:pPr algn="r">
                        <a:lnSpc>
                          <a:spcPct val="100000"/>
                        </a:lnSpc>
                        <a:spcAft>
                          <a:spcPts val="0"/>
                        </a:spcAft>
                      </a:pPr>
                      <a:r>
                        <a:rPr lang="nl-BE" sz="1700" b="0" dirty="0" smtClean="0">
                          <a:effectLst/>
                          <a:latin typeface="+mn-lt"/>
                          <a:ea typeface="+mn-ea"/>
                          <a:cs typeface="+mn-cs"/>
                        </a:rPr>
                        <a:t>63</a:t>
                      </a:r>
                    </a:p>
                    <a:p>
                      <a:pPr algn="r">
                        <a:lnSpc>
                          <a:spcPct val="100000"/>
                        </a:lnSpc>
                        <a:spcAft>
                          <a:spcPts val="0"/>
                        </a:spcAft>
                      </a:pPr>
                      <a:r>
                        <a:rPr lang="nl-BE" sz="1700" b="0" dirty="0" smtClean="0">
                          <a:effectLst/>
                          <a:latin typeface="+mn-lt"/>
                          <a:ea typeface="+mn-ea"/>
                          <a:cs typeface="+mn-cs"/>
                        </a:rPr>
                        <a:t>64</a:t>
                      </a:r>
                    </a:p>
                    <a:p>
                      <a:pPr algn="r">
                        <a:lnSpc>
                          <a:spcPct val="100000"/>
                        </a:lnSpc>
                        <a:spcAft>
                          <a:spcPts val="0"/>
                        </a:spcAft>
                      </a:pPr>
                      <a:r>
                        <a:rPr lang="nl-BE" sz="1700" b="0" dirty="0" smtClean="0">
                          <a:effectLst/>
                          <a:latin typeface="+mn-lt"/>
                          <a:ea typeface="+mn-ea"/>
                          <a:cs typeface="+mn-cs"/>
                        </a:rPr>
                        <a:t>65</a:t>
                      </a:r>
                      <a:endParaRPr lang="nl-BE" sz="17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initialiseren van titels en inhoudsblokken als constanten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const titelblok1 = document.querySelector('#titel1');</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const inhoudsblok1 = document.querySelector('#inhoud1');</a:t>
                      </a:r>
                    </a:p>
                    <a:p>
                      <a:pPr marL="0" indent="0" algn="l">
                        <a:lnSpc>
                          <a:spcPct val="100000"/>
                        </a:lnSpc>
                        <a:spcBef>
                          <a:spcPts val="0"/>
                        </a:spcBef>
                        <a:spcAft>
                          <a:spcPts val="0"/>
                        </a:spcAft>
                        <a:tabLst>
                          <a:tab pos="200660" algn="l"/>
                          <a:tab pos="400685" algn="l"/>
                          <a:tab pos="562610" algn="l"/>
                          <a:tab pos="762635" algn="l"/>
                        </a:tabLst>
                      </a:pPr>
                      <a:endParaRPr lang="it-IT" sz="17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Een object aanmaken die alle stijlkenmerken van een element bevat</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stijl = (element) =&gt; document.querySelector(element).style;</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inhoud van de eerste stap tonen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toon1 = () =&gt;  stijl('#inhoud1').display='block';</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inhoud van de eerste stap verbergen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verberg1 = () =&gt;  stijl('#inhoud1').display='none';</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functies voor tonen of verbergen aanroepen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titelblok1.addEventListener('click', toon1);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inhoudsblok1.addEventListener('click', verberg1);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&lt;/script&gt;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511754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157</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Ontwerp </a:t>
            </a:r>
            <a:r>
              <a:rPr lang="nl-BE" sz="2000" dirty="0">
                <a:solidFill>
                  <a:schemeClr val="tx1"/>
                </a:solidFill>
              </a:rPr>
              <a:t>een pagina met een spelletje waarin een bezoeker zo snel </a:t>
            </a:r>
            <a:r>
              <a:rPr lang="nl-BE" sz="2000" dirty="0" smtClean="0">
                <a:solidFill>
                  <a:schemeClr val="tx1"/>
                </a:solidFill>
              </a:rPr>
              <a:t>mogelijk </a:t>
            </a:r>
            <a:r>
              <a:rPr lang="nl-BE" sz="2000" dirty="0">
                <a:solidFill>
                  <a:schemeClr val="tx1"/>
                </a:solidFill>
              </a:rPr>
              <a:t>moet herkennen wat er op 5 foto’s staat. Het onderwerp van </a:t>
            </a:r>
            <a:r>
              <a:rPr lang="nl-BE" sz="2000" dirty="0" smtClean="0">
                <a:solidFill>
                  <a:schemeClr val="tx1"/>
                </a:solidFill>
              </a:rPr>
              <a:t>fotoreeks </a:t>
            </a:r>
            <a:r>
              <a:rPr lang="nl-BE" sz="2000" dirty="0">
                <a:solidFill>
                  <a:schemeClr val="tx1"/>
                </a:solidFill>
              </a:rPr>
              <a:t>mag je zelf bepalen.</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Zorg </a:t>
            </a:r>
            <a:r>
              <a:rPr lang="nl-BE" sz="2000" dirty="0">
                <a:solidFill>
                  <a:schemeClr val="tx1"/>
                </a:solidFill>
              </a:rPr>
              <a:t>door middel van een </a:t>
            </a:r>
            <a:r>
              <a:rPr lang="nl-BE" sz="2000" dirty="0" err="1">
                <a:solidFill>
                  <a:schemeClr val="tx1"/>
                </a:solidFill>
              </a:rPr>
              <a:t>overlay</a:t>
            </a:r>
            <a:r>
              <a:rPr lang="nl-BE" sz="2000" dirty="0">
                <a:solidFill>
                  <a:schemeClr val="tx1"/>
                </a:solidFill>
              </a:rPr>
              <a:t> voor een verduidelijking bij aanvang van het spel waarin je beschrijft hoe het spel werkt. Wanneer de </a:t>
            </a:r>
            <a:r>
              <a:rPr lang="nl-BE" sz="2000" dirty="0" smtClean="0">
                <a:solidFill>
                  <a:schemeClr val="tx1"/>
                </a:solidFill>
              </a:rPr>
              <a:t>bezoeker </a:t>
            </a:r>
            <a:r>
              <a:rPr lang="nl-BE" sz="2000" dirty="0">
                <a:solidFill>
                  <a:schemeClr val="tx1"/>
                </a:solidFill>
              </a:rPr>
              <a:t>de </a:t>
            </a:r>
            <a:r>
              <a:rPr lang="nl-BE" sz="2000" dirty="0" err="1">
                <a:solidFill>
                  <a:schemeClr val="tx1"/>
                </a:solidFill>
              </a:rPr>
              <a:t>overlay</a:t>
            </a:r>
            <a:r>
              <a:rPr lang="nl-BE" sz="2000" dirty="0">
                <a:solidFill>
                  <a:schemeClr val="tx1"/>
                </a:solidFill>
              </a:rPr>
              <a:t> </a:t>
            </a:r>
            <a:r>
              <a:rPr lang="nl-BE" sz="2000" dirty="0" err="1">
                <a:solidFill>
                  <a:schemeClr val="tx1"/>
                </a:solidFill>
              </a:rPr>
              <a:t>wegklikt</a:t>
            </a:r>
            <a:r>
              <a:rPr lang="nl-BE" sz="2000" dirty="0">
                <a:solidFill>
                  <a:schemeClr val="tx1"/>
                </a:solidFill>
              </a:rPr>
              <a:t>, begint het spel.</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De </a:t>
            </a:r>
            <a:r>
              <a:rPr lang="nl-BE" sz="2000" dirty="0">
                <a:solidFill>
                  <a:schemeClr val="tx1"/>
                </a:solidFill>
              </a:rPr>
              <a:t>eerste foto verschijnt aanvankelijk slechts 1 pixel groot en wordt dan geleidelijk groter. </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Boven </a:t>
            </a:r>
            <a:r>
              <a:rPr lang="nl-BE" sz="2000" dirty="0">
                <a:solidFill>
                  <a:schemeClr val="tx1"/>
                </a:solidFill>
              </a:rPr>
              <a:t>of onder de foto bevindt zich een </a:t>
            </a:r>
            <a:r>
              <a:rPr lang="nl-BE" sz="2000" dirty="0" err="1">
                <a:solidFill>
                  <a:schemeClr val="tx1"/>
                </a:solidFill>
              </a:rPr>
              <a:t>invoervak</a:t>
            </a:r>
            <a:r>
              <a:rPr lang="nl-BE" sz="2000" dirty="0">
                <a:solidFill>
                  <a:schemeClr val="tx1"/>
                </a:solidFill>
              </a:rPr>
              <a:t> waarin de bezoeker kan intypen wat er op de foto staat. Wanneer de foto de maximale </a:t>
            </a:r>
            <a:r>
              <a:rPr lang="nl-BE" sz="2000" dirty="0" smtClean="0">
                <a:solidFill>
                  <a:schemeClr val="tx1"/>
                </a:solidFill>
              </a:rPr>
              <a:t>grootte </a:t>
            </a:r>
            <a:r>
              <a:rPr lang="nl-BE" sz="2000" dirty="0">
                <a:solidFill>
                  <a:schemeClr val="tx1"/>
                </a:solidFill>
              </a:rPr>
              <a:t>heeft bereikt, verdwijnt het </a:t>
            </a:r>
            <a:r>
              <a:rPr lang="nl-BE" sz="2000" dirty="0" err="1">
                <a:solidFill>
                  <a:schemeClr val="tx1"/>
                </a:solidFill>
              </a:rPr>
              <a:t>invoervak</a:t>
            </a:r>
            <a:r>
              <a:rPr lang="nl-BE" sz="2000" dirty="0">
                <a:solidFill>
                  <a:schemeClr val="tx1"/>
                </a:solidFill>
              </a:rPr>
              <a:t> en kan de bezoeker niets meer ingeven. Bepaal een realistische tijdsduur voor het vergroten van de foto. Indien je die te kort zet, heeft de bezoeker niet de kans om een antwoord in te geven. Zet je ze te lang, dan wordt het een al te makkelijk </a:t>
            </a:r>
            <a:r>
              <a:rPr lang="nl-BE" sz="2000" dirty="0" smtClean="0">
                <a:solidFill>
                  <a:schemeClr val="tx1"/>
                </a:solidFill>
              </a:rPr>
              <a:t>spelletje.						       ../..</a:t>
            </a: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10.4</a:t>
            </a:r>
            <a:endParaRPr lang="nl-BE" sz="2800" dirty="0"/>
          </a:p>
        </p:txBody>
      </p:sp>
    </p:spTree>
    <p:extLst>
      <p:ext uri="{BB962C8B-B14F-4D97-AF65-F5344CB8AC3E}">
        <p14:creationId xmlns:p14="http://schemas.microsoft.com/office/powerpoint/2010/main" val="2919095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157</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lvl="0">
              <a:spcBef>
                <a:spcPts val="1200"/>
              </a:spcBef>
              <a:buClr>
                <a:schemeClr val="accent6"/>
              </a:buClr>
            </a:pPr>
            <a:r>
              <a:rPr lang="nl-BE" sz="2000" dirty="0" smtClean="0">
                <a:solidFill>
                  <a:schemeClr val="tx1"/>
                </a:solidFill>
              </a:rPr>
              <a:t>../..</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De </a:t>
            </a:r>
            <a:r>
              <a:rPr lang="nl-BE" sz="2000" dirty="0">
                <a:solidFill>
                  <a:schemeClr val="tx1"/>
                </a:solidFill>
              </a:rPr>
              <a:t>invoer van de bezoeker wordt best hoofdletter-ongevoelig gemaakt.</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Naast </a:t>
            </a:r>
            <a:r>
              <a:rPr lang="nl-BE" sz="2000" dirty="0">
                <a:solidFill>
                  <a:schemeClr val="tx1"/>
                </a:solidFill>
              </a:rPr>
              <a:t>het </a:t>
            </a:r>
            <a:r>
              <a:rPr lang="nl-BE" sz="2000" dirty="0" err="1">
                <a:solidFill>
                  <a:schemeClr val="tx1"/>
                </a:solidFill>
              </a:rPr>
              <a:t>invoervak</a:t>
            </a:r>
            <a:r>
              <a:rPr lang="nl-BE" sz="2000" dirty="0">
                <a:solidFill>
                  <a:schemeClr val="tx1"/>
                </a:solidFill>
              </a:rPr>
              <a:t> staat een knop met “Volgende foto”, behalve bij de laatste foto. Daar staat “Toon resultaat”.</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Wanneer </a:t>
            </a:r>
            <a:r>
              <a:rPr lang="nl-BE" sz="2000" dirty="0">
                <a:solidFill>
                  <a:schemeClr val="tx1"/>
                </a:solidFill>
              </a:rPr>
              <a:t>de bezoeker op “Toon resultaat” klikt, verschijnt op het scherm hoeveel correcte antwoorden de bezoeker gegeven heeft. Ook de </a:t>
            </a:r>
            <a:r>
              <a:rPr lang="nl-BE" sz="2000" dirty="0" smtClean="0">
                <a:solidFill>
                  <a:schemeClr val="tx1"/>
                </a:solidFill>
              </a:rPr>
              <a:t>antwoorden </a:t>
            </a:r>
            <a:r>
              <a:rPr lang="nl-BE" sz="2000" dirty="0">
                <a:solidFill>
                  <a:schemeClr val="tx1"/>
                </a:solidFill>
              </a:rPr>
              <a:t>die de bezoeker heeft gegeven verschijnen, net als de goede antwoorden.</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Zorg </a:t>
            </a:r>
            <a:r>
              <a:rPr lang="nl-BE" sz="20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Valideer </a:t>
            </a:r>
            <a:r>
              <a:rPr lang="nl-BE" sz="2000" dirty="0">
                <a:solidFill>
                  <a:schemeClr val="tx1"/>
                </a:solidFill>
              </a:rPr>
              <a:t>je web- en stijlpagina’s met de </a:t>
            </a:r>
            <a:r>
              <a:rPr lang="nl-BE" sz="2000" dirty="0" err="1">
                <a:solidFill>
                  <a:schemeClr val="tx1"/>
                </a:solidFill>
              </a:rPr>
              <a:t>validator</a:t>
            </a:r>
            <a:r>
              <a:rPr lang="nl-BE" sz="20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10.4</a:t>
            </a:r>
            <a:endParaRPr lang="nl-BE" sz="2800" dirty="0"/>
          </a:p>
        </p:txBody>
      </p:sp>
    </p:spTree>
    <p:extLst>
      <p:ext uri="{BB962C8B-B14F-4D97-AF65-F5344CB8AC3E}">
        <p14:creationId xmlns:p14="http://schemas.microsoft.com/office/powerpoint/2010/main" val="2287207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158</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Ontwerp </a:t>
            </a:r>
            <a:r>
              <a:rPr lang="nl-BE" sz="2600" dirty="0">
                <a:solidFill>
                  <a:schemeClr val="tx1"/>
                </a:solidFill>
              </a:rPr>
              <a:t>een eenvoudige website met een aantal pagina’s. Het onderwerp kan je vrij kiezen.</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Ontwerp </a:t>
            </a:r>
            <a:r>
              <a:rPr lang="nl-BE" sz="2600" dirty="0">
                <a:solidFill>
                  <a:schemeClr val="tx1"/>
                </a:solidFill>
              </a:rPr>
              <a:t>een </a:t>
            </a:r>
            <a:r>
              <a:rPr lang="nl-BE" sz="2600" dirty="0" err="1" smtClean="0">
                <a:solidFill>
                  <a:schemeClr val="tx1"/>
                </a:solidFill>
              </a:rPr>
              <a:t>dropdownmenu</a:t>
            </a:r>
            <a:r>
              <a:rPr lang="nl-BE" sz="2600" dirty="0" smtClean="0">
                <a:solidFill>
                  <a:schemeClr val="tx1"/>
                </a:solidFill>
              </a:rPr>
              <a:t> </a:t>
            </a:r>
            <a:r>
              <a:rPr lang="nl-BE" sz="2600" dirty="0">
                <a:solidFill>
                  <a:schemeClr val="tx1"/>
                </a:solidFill>
              </a:rPr>
              <a:t>om te navigeren naar de verschillende pagina’s. Je website moet zo ontworpen worden dat de keuze voor een </a:t>
            </a:r>
            <a:r>
              <a:rPr lang="nl-BE" sz="2600" dirty="0" err="1">
                <a:solidFill>
                  <a:schemeClr val="tx1"/>
                </a:solidFill>
              </a:rPr>
              <a:t>dropdownmenu</a:t>
            </a:r>
            <a:r>
              <a:rPr lang="nl-BE" sz="2600" dirty="0">
                <a:solidFill>
                  <a:schemeClr val="tx1"/>
                </a:solidFill>
              </a:rPr>
              <a:t> vanzelfsprekend is.</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Zorg </a:t>
            </a:r>
            <a:r>
              <a:rPr lang="nl-BE" sz="2600" dirty="0">
                <a:solidFill>
                  <a:schemeClr val="tx1"/>
                </a:solidFill>
              </a:rPr>
              <a:t>dat het menu op een vloeiende manier in- en uitklapt. Gebruik </a:t>
            </a:r>
            <a:r>
              <a:rPr lang="nl-BE" sz="2600" dirty="0" smtClean="0">
                <a:solidFill>
                  <a:schemeClr val="tx1"/>
                </a:solidFill>
              </a:rPr>
              <a:t>daarvoor </a:t>
            </a:r>
            <a:r>
              <a:rPr lang="nl-BE" sz="2600" dirty="0" err="1">
                <a:solidFill>
                  <a:schemeClr val="tx1"/>
                </a:solidFill>
              </a:rPr>
              <a:t>jQuery</a:t>
            </a:r>
            <a:r>
              <a:rPr lang="nl-BE" sz="2600" dirty="0">
                <a:solidFill>
                  <a:schemeClr val="tx1"/>
                </a:solidFill>
              </a:rPr>
              <a:t>.</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Zorg </a:t>
            </a:r>
            <a:r>
              <a:rPr lang="nl-BE" sz="26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600" dirty="0">
                <a:solidFill>
                  <a:schemeClr val="tx1"/>
                </a:solidFill>
              </a:rPr>
              <a:t>V</a:t>
            </a:r>
            <a:r>
              <a:rPr lang="nl-BE" sz="2600" dirty="0" smtClean="0">
                <a:solidFill>
                  <a:schemeClr val="tx1"/>
                </a:solidFill>
              </a:rPr>
              <a:t>alideer </a:t>
            </a:r>
            <a:r>
              <a:rPr lang="nl-BE" sz="2600" dirty="0">
                <a:solidFill>
                  <a:schemeClr val="tx1"/>
                </a:solidFill>
              </a:rPr>
              <a:t>je web- en stijlpagina’s met de </a:t>
            </a:r>
            <a:r>
              <a:rPr lang="nl-BE" sz="2600" dirty="0" err="1">
                <a:solidFill>
                  <a:schemeClr val="tx1"/>
                </a:solidFill>
              </a:rPr>
              <a:t>validator</a:t>
            </a:r>
            <a:r>
              <a:rPr lang="nl-BE" sz="2600" dirty="0">
                <a:solidFill>
                  <a:schemeClr val="tx1"/>
                </a:solidFill>
              </a:rPr>
              <a:t> van W3C.</a:t>
            </a:r>
          </a:p>
          <a:p>
            <a:pPr marL="342900" lvl="0" indent="-342900">
              <a:spcBef>
                <a:spcPts val="12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10.5</a:t>
            </a:r>
            <a:endParaRPr lang="nl-BE" sz="2800" dirty="0"/>
          </a:p>
        </p:txBody>
      </p:sp>
    </p:spTree>
    <p:extLst>
      <p:ext uri="{BB962C8B-B14F-4D97-AF65-F5344CB8AC3E}">
        <p14:creationId xmlns:p14="http://schemas.microsoft.com/office/powerpoint/2010/main" val="909013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158</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Open </a:t>
            </a:r>
            <a:r>
              <a:rPr lang="nl-BE" sz="2800" dirty="0">
                <a:solidFill>
                  <a:schemeClr val="tx1"/>
                </a:solidFill>
              </a:rPr>
              <a:t>een oudere oefening die je reeds gemaakt hebt. Pas </a:t>
            </a:r>
            <a:r>
              <a:rPr lang="nl-BE" sz="2800" dirty="0" err="1">
                <a:solidFill>
                  <a:schemeClr val="tx1"/>
                </a:solidFill>
              </a:rPr>
              <a:t>jQuery</a:t>
            </a:r>
            <a:r>
              <a:rPr lang="nl-BE" sz="2800" dirty="0">
                <a:solidFill>
                  <a:schemeClr val="tx1"/>
                </a:solidFill>
              </a:rPr>
              <a:t>-effecten toe waar dat zinvol is.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a:p>
            <a:pPr marL="342900" lvl="0" indent="-342900">
              <a:spcBef>
                <a:spcPts val="12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10.6</a:t>
            </a:r>
            <a:endParaRPr lang="nl-BE" sz="2800" dirty="0"/>
          </a:p>
        </p:txBody>
      </p:sp>
    </p:spTree>
    <p:extLst>
      <p:ext uri="{BB962C8B-B14F-4D97-AF65-F5344CB8AC3E}">
        <p14:creationId xmlns:p14="http://schemas.microsoft.com/office/powerpoint/2010/main" val="3023346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158</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300" dirty="0" smtClean="0">
                <a:solidFill>
                  <a:schemeClr val="tx1"/>
                </a:solidFill>
              </a:rPr>
              <a:t>Ontwerp </a:t>
            </a:r>
            <a:r>
              <a:rPr lang="nl-BE" sz="2300" dirty="0">
                <a:solidFill>
                  <a:schemeClr val="tx1"/>
                </a:solidFill>
              </a:rPr>
              <a:t>een pagina om een reservering te maken voor een </a:t>
            </a:r>
            <a:r>
              <a:rPr lang="nl-BE" sz="2300" dirty="0" smtClean="0">
                <a:solidFill>
                  <a:schemeClr val="tx1"/>
                </a:solidFill>
              </a:rPr>
              <a:t>vakantiehuisje</a:t>
            </a:r>
            <a:r>
              <a:rPr lang="nl-BE" sz="2300" dirty="0">
                <a:solidFill>
                  <a:schemeClr val="tx1"/>
                </a:solidFill>
              </a:rPr>
              <a:t>. De bezoeker moet via een formuliertje naam, adres, </a:t>
            </a:r>
            <a:r>
              <a:rPr lang="nl-BE" sz="2300" dirty="0" smtClean="0">
                <a:solidFill>
                  <a:schemeClr val="tx1"/>
                </a:solidFill>
              </a:rPr>
              <a:t>telefoonnummer</a:t>
            </a:r>
            <a:r>
              <a:rPr lang="nl-BE" sz="2300" dirty="0">
                <a:solidFill>
                  <a:schemeClr val="tx1"/>
                </a:solidFill>
              </a:rPr>
              <a:t>, e-mail adres, datum van aankomst en datum van vertrek ingeven.</a:t>
            </a:r>
          </a:p>
          <a:p>
            <a:pPr marL="342900" lvl="0" indent="-342900">
              <a:spcBef>
                <a:spcPts val="1200"/>
              </a:spcBef>
              <a:buClr>
                <a:schemeClr val="accent6"/>
              </a:buClr>
              <a:buFont typeface="Wingdings 3" panose="05040102010807070707" pitchFamily="18" charset="2"/>
              <a:buChar char="u"/>
            </a:pPr>
            <a:r>
              <a:rPr lang="nl-BE" sz="2300" dirty="0" smtClean="0">
                <a:solidFill>
                  <a:schemeClr val="tx1"/>
                </a:solidFill>
              </a:rPr>
              <a:t>Onderzoek </a:t>
            </a:r>
            <a:r>
              <a:rPr lang="nl-BE" sz="2300" dirty="0">
                <a:solidFill>
                  <a:schemeClr val="tx1"/>
                </a:solidFill>
              </a:rPr>
              <a:t>hoe je met </a:t>
            </a:r>
            <a:r>
              <a:rPr lang="nl-BE" sz="2300" dirty="0" err="1">
                <a:solidFill>
                  <a:schemeClr val="tx1"/>
                </a:solidFill>
              </a:rPr>
              <a:t>jQuery</a:t>
            </a:r>
            <a:r>
              <a:rPr lang="nl-BE" sz="2300" dirty="0">
                <a:solidFill>
                  <a:schemeClr val="tx1"/>
                </a:solidFill>
              </a:rPr>
              <a:t> een datumkiezer kan invoegen. Gebruik de </a:t>
            </a:r>
            <a:r>
              <a:rPr lang="nl-BE" sz="2300" dirty="0" err="1">
                <a:solidFill>
                  <a:schemeClr val="tx1"/>
                </a:solidFill>
              </a:rPr>
              <a:t>jQuery</a:t>
            </a:r>
            <a:r>
              <a:rPr lang="nl-BE" sz="2300" dirty="0">
                <a:solidFill>
                  <a:schemeClr val="tx1"/>
                </a:solidFill>
              </a:rPr>
              <a:t> datumkiezer voor het invoer van de datums.</a:t>
            </a:r>
          </a:p>
          <a:p>
            <a:pPr marL="342900" lvl="0" indent="-342900">
              <a:spcBef>
                <a:spcPts val="1200"/>
              </a:spcBef>
              <a:buClr>
                <a:schemeClr val="accent6"/>
              </a:buClr>
              <a:buFont typeface="Wingdings 3" panose="05040102010807070707" pitchFamily="18" charset="2"/>
              <a:buChar char="u"/>
            </a:pPr>
            <a:r>
              <a:rPr lang="nl-BE" sz="2300" dirty="0" smtClean="0">
                <a:solidFill>
                  <a:schemeClr val="tx1"/>
                </a:solidFill>
              </a:rPr>
              <a:t>Onderzoek </a:t>
            </a:r>
            <a:r>
              <a:rPr lang="nl-BE" sz="2300" dirty="0">
                <a:solidFill>
                  <a:schemeClr val="tx1"/>
                </a:solidFill>
              </a:rPr>
              <a:t>hoe je </a:t>
            </a:r>
            <a:r>
              <a:rPr lang="nl-BE" sz="2300" dirty="0" err="1">
                <a:solidFill>
                  <a:schemeClr val="tx1"/>
                </a:solidFill>
              </a:rPr>
              <a:t>jQuery</a:t>
            </a:r>
            <a:r>
              <a:rPr lang="nl-BE" sz="2300" dirty="0">
                <a:solidFill>
                  <a:schemeClr val="tx1"/>
                </a:solidFill>
              </a:rPr>
              <a:t> kan gebruiken om de invoer van de bezoeker te valideren en pas dit toe. Alle velden moeten verplicht ingevuld worden.</a:t>
            </a:r>
          </a:p>
          <a:p>
            <a:pPr marL="342900" lvl="0" indent="-342900">
              <a:spcBef>
                <a:spcPts val="1200"/>
              </a:spcBef>
              <a:buClr>
                <a:schemeClr val="accent6"/>
              </a:buClr>
              <a:buFont typeface="Wingdings 3" panose="05040102010807070707" pitchFamily="18" charset="2"/>
              <a:buChar char="u"/>
            </a:pPr>
            <a:r>
              <a:rPr lang="nl-BE" sz="2300" dirty="0" smtClean="0">
                <a:solidFill>
                  <a:schemeClr val="tx1"/>
                </a:solidFill>
              </a:rPr>
              <a:t>Nadat </a:t>
            </a:r>
            <a:r>
              <a:rPr lang="nl-BE" sz="2300" dirty="0">
                <a:solidFill>
                  <a:schemeClr val="tx1"/>
                </a:solidFill>
              </a:rPr>
              <a:t>de reservering wordt doorgestuurd, moet er een bevestigingspagina getoond worden met de reservering.</a:t>
            </a:r>
          </a:p>
          <a:p>
            <a:pPr marL="342900" lvl="0" indent="-342900">
              <a:spcBef>
                <a:spcPts val="1200"/>
              </a:spcBef>
              <a:buClr>
                <a:schemeClr val="accent6"/>
              </a:buClr>
              <a:buFont typeface="Wingdings 3" panose="05040102010807070707" pitchFamily="18" charset="2"/>
              <a:buChar char="u"/>
            </a:pPr>
            <a:r>
              <a:rPr lang="nl-BE" sz="2300" dirty="0" smtClean="0">
                <a:solidFill>
                  <a:schemeClr val="tx1"/>
                </a:solidFill>
              </a:rPr>
              <a:t>Zorg </a:t>
            </a:r>
            <a:r>
              <a:rPr lang="nl-BE" sz="23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10.7</a:t>
            </a:r>
            <a:endParaRPr lang="nl-BE" sz="2800" dirty="0"/>
          </a:p>
        </p:txBody>
      </p:sp>
    </p:spTree>
    <p:extLst>
      <p:ext uri="{BB962C8B-B14F-4D97-AF65-F5344CB8AC3E}">
        <p14:creationId xmlns:p14="http://schemas.microsoft.com/office/powerpoint/2010/main" val="1085581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158</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Ontwerp </a:t>
            </a:r>
            <a:r>
              <a:rPr lang="nl-BE" sz="2600" dirty="0">
                <a:solidFill>
                  <a:schemeClr val="tx1"/>
                </a:solidFill>
              </a:rPr>
              <a:t>een spelletje waarbij op een pagina de foto’s van acht </a:t>
            </a:r>
            <a:r>
              <a:rPr lang="nl-BE" sz="2600" dirty="0" smtClean="0">
                <a:solidFill>
                  <a:schemeClr val="tx1"/>
                </a:solidFill>
              </a:rPr>
              <a:t>verschillende </a:t>
            </a:r>
            <a:r>
              <a:rPr lang="nl-BE" sz="2600" dirty="0">
                <a:solidFill>
                  <a:schemeClr val="tx1"/>
                </a:solidFill>
              </a:rPr>
              <a:t>dieren worden getoond. Boven de foto’s staan de namen van de acht dieren in willekeurige volgorde.</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De </a:t>
            </a:r>
            <a:r>
              <a:rPr lang="nl-BE" sz="2600" dirty="0">
                <a:solidFill>
                  <a:schemeClr val="tx1"/>
                </a:solidFill>
              </a:rPr>
              <a:t>bezoeker moet de namen van de dieren op de verschillende foto’s slepen. </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Wanneer </a:t>
            </a:r>
            <a:r>
              <a:rPr lang="nl-BE" sz="2600" dirty="0">
                <a:solidFill>
                  <a:schemeClr val="tx1"/>
                </a:solidFill>
              </a:rPr>
              <a:t>alle namen van dieren geplaatst zijn, wordt het aantal juiste antwoorden op het scherm getoond.</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Zorg </a:t>
            </a:r>
            <a:r>
              <a:rPr lang="nl-BE" sz="26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Valideer </a:t>
            </a:r>
            <a:r>
              <a:rPr lang="nl-BE" sz="2600" dirty="0">
                <a:solidFill>
                  <a:schemeClr val="tx1"/>
                </a:solidFill>
              </a:rPr>
              <a:t>je web- en stijlpagina’s met de </a:t>
            </a:r>
            <a:r>
              <a:rPr lang="nl-BE" sz="2600" dirty="0" err="1">
                <a:solidFill>
                  <a:schemeClr val="tx1"/>
                </a:solidFill>
              </a:rPr>
              <a:t>validator</a:t>
            </a:r>
            <a:r>
              <a:rPr lang="nl-BE" sz="2600" dirty="0">
                <a:solidFill>
                  <a:schemeClr val="tx1"/>
                </a:solidFill>
              </a:rPr>
              <a:t> van W3C</a:t>
            </a:r>
          </a:p>
          <a:p>
            <a:pPr marL="342900" lvl="0" indent="-342900">
              <a:spcBef>
                <a:spcPts val="1200"/>
              </a:spcBef>
              <a:buClr>
                <a:schemeClr val="accent6"/>
              </a:buClr>
              <a:buFont typeface="Wingdings 3" panose="05040102010807070707" pitchFamily="18" charset="2"/>
              <a:buChar char="u"/>
            </a:pPr>
            <a:endParaRPr lang="nl-BE" sz="26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10.8</a:t>
            </a:r>
            <a:endParaRPr lang="nl-BE" sz="2800" dirty="0"/>
          </a:p>
        </p:txBody>
      </p:sp>
    </p:spTree>
    <p:extLst>
      <p:ext uri="{BB962C8B-B14F-4D97-AF65-F5344CB8AC3E}">
        <p14:creationId xmlns:p14="http://schemas.microsoft.com/office/powerpoint/2010/main" val="1381061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 Gras doen groeien in laagjes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7" name="Rechthoek 6">
            <a:hlinkClick r:id="" action="ppaction://hlinkshowjump?jump=previous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previousslide"/>
          </p:cNvPr>
          <p:cNvSpPr/>
          <p:nvPr/>
        </p:nvSpPr>
        <p:spPr>
          <a:xfrm rot="16026172">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rId3" action="ppaction://hlinksldjump"/>
          </p:cNvPr>
          <p:cNvSpPr/>
          <p:nvPr/>
        </p:nvSpPr>
        <p:spPr>
          <a:xfrm>
            <a:off x="287383" y="4741816"/>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0" name="Tijdelijke aanduiding voor inhoud 2"/>
          <p:cNvSpPr txBox="1">
            <a:spLocks/>
          </p:cNvSpPr>
          <p:nvPr/>
        </p:nvSpPr>
        <p:spPr>
          <a:xfrm>
            <a:off x="1463039" y="1489668"/>
            <a:ext cx="6760145" cy="5220224"/>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r"/>
            <a:r>
              <a:rPr lang="nl-BE" sz="2200" dirty="0">
                <a:solidFill>
                  <a:schemeClr val="accent5">
                    <a:lumMod val="50000"/>
                  </a:schemeClr>
                </a:solidFill>
                <a:latin typeface="Trebuchet MS" panose="020B0603020202020204" pitchFamily="34" charset="0"/>
              </a:rPr>
              <a:t>Dit is een begeleidende presentatie bij het hoofdstuk </a:t>
            </a:r>
            <a:r>
              <a:rPr lang="nl-BE" sz="2200" dirty="0" smtClean="0">
                <a:solidFill>
                  <a:schemeClr val="accent5">
                    <a:lumMod val="50000"/>
                  </a:schemeClr>
                </a:solidFill>
                <a:latin typeface="Trebuchet MS" panose="020B0603020202020204" pitchFamily="34" charset="0"/>
              </a:rPr>
              <a:t>10 </a:t>
            </a:r>
            <a:r>
              <a:rPr lang="nl-BE" sz="2200" dirty="0">
                <a:solidFill>
                  <a:schemeClr val="accent5">
                    <a:lumMod val="50000"/>
                  </a:schemeClr>
                </a:solidFill>
                <a:latin typeface="Trebuchet MS" panose="020B0603020202020204" pitchFamily="34" charset="0"/>
              </a:rPr>
              <a:t>van de cursus </a:t>
            </a:r>
            <a:r>
              <a:rPr lang="nl-BE" sz="2200" dirty="0" err="1">
                <a:solidFill>
                  <a:schemeClr val="accent5">
                    <a:lumMod val="50000"/>
                  </a:schemeClr>
                </a:solidFill>
                <a:latin typeface="Trebuchet MS" panose="020B0603020202020204" pitchFamily="34" charset="0"/>
              </a:rPr>
              <a:t>webontwikkeling</a:t>
            </a:r>
            <a:r>
              <a:rPr lang="nl-BE" sz="2200" dirty="0">
                <a:solidFill>
                  <a:schemeClr val="accent5">
                    <a:lumMod val="50000"/>
                  </a:schemeClr>
                </a:solidFill>
                <a:latin typeface="Trebuchet MS" panose="020B0603020202020204" pitchFamily="34" charset="0"/>
              </a:rPr>
              <a:t>.</a:t>
            </a:r>
            <a:br>
              <a:rPr lang="nl-BE" sz="2200" dirty="0">
                <a:solidFill>
                  <a:schemeClr val="accent5">
                    <a:lumMod val="50000"/>
                  </a:schemeClr>
                </a:solidFill>
                <a:latin typeface="Trebuchet MS" panose="020B0603020202020204" pitchFamily="34" charset="0"/>
              </a:rPr>
            </a:br>
            <a:r>
              <a:rPr lang="nl-BE" sz="2200" dirty="0">
                <a:solidFill>
                  <a:schemeClr val="accent5">
                    <a:lumMod val="50000"/>
                  </a:schemeClr>
                </a:solidFill>
                <a:latin typeface="Trebuchet MS" panose="020B0603020202020204" pitchFamily="34" charset="0"/>
              </a:rPr>
              <a:t>Deze presentatie mag vrij worden gebruikt, aangepast en verspreid. Deze dia bevat de bronvermelding en moet ten allen tijde deel blijven uitmaken van de presentatie.</a:t>
            </a:r>
          </a:p>
          <a:p>
            <a:pPr algn="r"/>
            <a:endParaRPr lang="nl-BE" sz="2200" dirty="0">
              <a:solidFill>
                <a:schemeClr val="accent5">
                  <a:lumMod val="50000"/>
                </a:schemeClr>
              </a:solidFill>
              <a:latin typeface="Trebuchet MS" panose="020B0603020202020204" pitchFamily="34" charset="0"/>
            </a:endParaRPr>
          </a:p>
          <a:p>
            <a:pPr algn="r"/>
            <a:r>
              <a:rPr lang="nl-BE" sz="2200" dirty="0">
                <a:solidFill>
                  <a:schemeClr val="accent5">
                    <a:lumMod val="50000"/>
                  </a:schemeClr>
                </a:solidFill>
                <a:latin typeface="Trebuchet MS" panose="020B0603020202020204" pitchFamily="34" charset="0"/>
              </a:rPr>
              <a:t>Deze cursus is te vinden op </a:t>
            </a:r>
            <a:r>
              <a:rPr lang="nl-BE" sz="2200" dirty="0">
                <a:solidFill>
                  <a:schemeClr val="accent1">
                    <a:lumMod val="50000"/>
                  </a:schemeClr>
                </a:solidFill>
                <a:latin typeface="Trebuchet MS" panose="020B0603020202020204" pitchFamily="34" charset="0"/>
                <a:hlinkClick r:id="rId4"/>
              </a:rPr>
              <a:t>www.klascement.net</a:t>
            </a:r>
            <a:r>
              <a:rPr lang="nl-BE" sz="2200" dirty="0">
                <a:solidFill>
                  <a:schemeClr val="accent5">
                    <a:lumMod val="50000"/>
                  </a:schemeClr>
                </a:solidFill>
                <a:latin typeface="Trebuchet MS" panose="020B0603020202020204" pitchFamily="34" charset="0"/>
                <a:hlinkClick r:id="rId4"/>
              </a:rPr>
              <a:t/>
            </a:r>
            <a:br>
              <a:rPr lang="nl-BE" sz="2200" dirty="0">
                <a:solidFill>
                  <a:schemeClr val="accent5">
                    <a:lumMod val="50000"/>
                  </a:schemeClr>
                </a:solidFill>
                <a:latin typeface="Trebuchet MS" panose="020B0603020202020204" pitchFamily="34" charset="0"/>
                <a:hlinkClick r:id="rId4"/>
              </a:rPr>
            </a:br>
            <a:r>
              <a:rPr lang="nl-BE" sz="2200" dirty="0">
                <a:solidFill>
                  <a:schemeClr val="accent5">
                    <a:lumMod val="50000"/>
                  </a:schemeClr>
                </a:solidFill>
                <a:latin typeface="Trebuchet MS" panose="020B0603020202020204" pitchFamily="34" charset="0"/>
              </a:rPr>
              <a:t>Auteur: Marc Goris</a:t>
            </a: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r>
              <a:rPr lang="nl-BE" sz="2200" dirty="0" smtClean="0">
                <a:solidFill>
                  <a:schemeClr val="accent5">
                    <a:lumMod val="50000"/>
                  </a:schemeClr>
                </a:solidFill>
                <a:latin typeface="Trebuchet MS" panose="020B0603020202020204" pitchFamily="34" charset="0"/>
              </a:rPr>
              <a:t>Klik op de knop EXIT om de presentatie te sluiten. </a:t>
            </a:r>
          </a:p>
        </p:txBody>
      </p:sp>
      <p:sp>
        <p:nvSpPr>
          <p:cNvPr id="12" name="Rechthoek 11">
            <a:hlinkClick r:id="" action="ppaction://hlinkshowjump?jump=endshow"/>
          </p:cNvPr>
          <p:cNvSpPr/>
          <p:nvPr/>
        </p:nvSpPr>
        <p:spPr>
          <a:xfrm>
            <a:off x="4233152" y="5120639"/>
            <a:ext cx="1683941" cy="818298"/>
          </a:xfrm>
          <a:prstGeom prst="rect">
            <a:avLst/>
          </a:prstGeom>
          <a:solidFill>
            <a:schemeClr val="accent6"/>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BE" sz="3600" dirty="0" smtClean="0"/>
              <a:t>EXIT</a:t>
            </a:r>
            <a:endParaRPr lang="nl-BE" sz="3600" dirty="0"/>
          </a:p>
        </p:txBody>
      </p:sp>
      <p:pic>
        <p:nvPicPr>
          <p:cNvPr id="11" name="Afbeelding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9938" y="1489668"/>
            <a:ext cx="3661808" cy="5189008"/>
          </a:xfrm>
          <a:prstGeom prst="rect">
            <a:avLst/>
          </a:prstGeom>
        </p:spPr>
      </p:pic>
    </p:spTree>
    <p:extLst>
      <p:ext uri="{BB962C8B-B14F-4D97-AF65-F5344CB8AC3E}">
        <p14:creationId xmlns:p14="http://schemas.microsoft.com/office/powerpoint/2010/main" val="1887253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graphicFrame>
        <p:nvGraphicFramePr>
          <p:cNvPr id="20" name="Tabel 19"/>
          <p:cNvGraphicFramePr>
            <a:graphicFrameLocks noGrp="1"/>
          </p:cNvGraphicFramePr>
          <p:nvPr>
            <p:extLst>
              <p:ext uri="{D42A27DB-BD31-4B8C-83A1-F6EECF244321}">
                <p14:modId xmlns:p14="http://schemas.microsoft.com/office/powerpoint/2010/main" val="1583532831"/>
              </p:ext>
            </p:extLst>
          </p:nvPr>
        </p:nvGraphicFramePr>
        <p:xfrm>
          <a:off x="1463039" y="2103120"/>
          <a:ext cx="10578707" cy="4663440"/>
        </p:xfrm>
        <a:graphic>
          <a:graphicData uri="http://schemas.openxmlformats.org/drawingml/2006/table">
            <a:tbl>
              <a:tblPr firstRow="1" firstCol="1" bandRow="1">
                <a:tableStyleId>{5C22544A-7EE6-4342-B048-85BDC9FD1C3A}</a:tableStyleId>
              </a:tblPr>
              <a:tblGrid>
                <a:gridCol w="488591">
                  <a:extLst>
                    <a:ext uri="{9D8B030D-6E8A-4147-A177-3AD203B41FA5}">
                      <a16:colId xmlns:a16="http://schemas.microsoft.com/office/drawing/2014/main" val="2855085912"/>
                    </a:ext>
                  </a:extLst>
                </a:gridCol>
                <a:gridCol w="1009011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1700" b="0" dirty="0" smtClean="0">
                          <a:effectLst/>
                          <a:latin typeface="+mn-lt"/>
                          <a:ea typeface="+mn-ea"/>
                          <a:cs typeface="+mn-cs"/>
                        </a:rPr>
                        <a:t>48</a:t>
                      </a:r>
                    </a:p>
                    <a:p>
                      <a:pPr algn="r">
                        <a:lnSpc>
                          <a:spcPct val="100000"/>
                        </a:lnSpc>
                        <a:spcAft>
                          <a:spcPts val="0"/>
                        </a:spcAft>
                      </a:pPr>
                      <a:r>
                        <a:rPr lang="nl-BE" sz="1700" b="0" dirty="0" smtClean="0">
                          <a:effectLst/>
                          <a:latin typeface="+mn-lt"/>
                          <a:ea typeface="+mn-ea"/>
                          <a:cs typeface="+mn-cs"/>
                        </a:rPr>
                        <a:t>49</a:t>
                      </a:r>
                    </a:p>
                    <a:p>
                      <a:pPr algn="r">
                        <a:lnSpc>
                          <a:spcPct val="100000"/>
                        </a:lnSpc>
                        <a:spcAft>
                          <a:spcPts val="0"/>
                        </a:spcAft>
                      </a:pPr>
                      <a:r>
                        <a:rPr lang="nl-BE" sz="1700" b="0" dirty="0" smtClean="0">
                          <a:effectLst/>
                          <a:latin typeface="+mn-lt"/>
                          <a:ea typeface="+mn-ea"/>
                          <a:cs typeface="+mn-cs"/>
                        </a:rPr>
                        <a:t>50</a:t>
                      </a:r>
                    </a:p>
                    <a:p>
                      <a:pPr algn="r">
                        <a:lnSpc>
                          <a:spcPct val="100000"/>
                        </a:lnSpc>
                        <a:spcAft>
                          <a:spcPts val="0"/>
                        </a:spcAft>
                      </a:pPr>
                      <a:r>
                        <a:rPr lang="nl-BE" sz="1700" b="0" dirty="0" smtClean="0">
                          <a:effectLst/>
                          <a:latin typeface="+mn-lt"/>
                          <a:ea typeface="+mn-ea"/>
                          <a:cs typeface="+mn-cs"/>
                        </a:rPr>
                        <a:t>53</a:t>
                      </a:r>
                    </a:p>
                    <a:p>
                      <a:pPr algn="r">
                        <a:lnSpc>
                          <a:spcPct val="100000"/>
                        </a:lnSpc>
                        <a:spcAft>
                          <a:spcPts val="0"/>
                        </a:spcAft>
                      </a:pPr>
                      <a:r>
                        <a:rPr lang="nl-BE" sz="1700" b="0" dirty="0" smtClean="0">
                          <a:effectLst/>
                          <a:latin typeface="+mn-lt"/>
                          <a:ea typeface="+mn-ea"/>
                          <a:cs typeface="+mn-cs"/>
                        </a:rPr>
                        <a:t>52</a:t>
                      </a:r>
                    </a:p>
                    <a:p>
                      <a:pPr algn="r">
                        <a:lnSpc>
                          <a:spcPct val="100000"/>
                        </a:lnSpc>
                        <a:spcAft>
                          <a:spcPts val="0"/>
                        </a:spcAft>
                      </a:pPr>
                      <a:r>
                        <a:rPr lang="nl-BE" sz="1700" b="0" dirty="0" smtClean="0">
                          <a:effectLst/>
                          <a:latin typeface="+mn-lt"/>
                          <a:ea typeface="+mn-ea"/>
                          <a:cs typeface="+mn-cs"/>
                        </a:rPr>
                        <a:t>53</a:t>
                      </a:r>
                    </a:p>
                    <a:p>
                      <a:pPr algn="r">
                        <a:lnSpc>
                          <a:spcPct val="100000"/>
                        </a:lnSpc>
                        <a:spcAft>
                          <a:spcPts val="0"/>
                        </a:spcAft>
                      </a:pPr>
                      <a:r>
                        <a:rPr lang="nl-BE" sz="1700" b="0" dirty="0" smtClean="0">
                          <a:effectLst/>
                          <a:latin typeface="+mn-lt"/>
                          <a:ea typeface="+mn-ea"/>
                          <a:cs typeface="+mn-cs"/>
                        </a:rPr>
                        <a:t>54</a:t>
                      </a:r>
                    </a:p>
                    <a:p>
                      <a:pPr algn="r">
                        <a:lnSpc>
                          <a:spcPct val="100000"/>
                        </a:lnSpc>
                        <a:spcAft>
                          <a:spcPts val="0"/>
                        </a:spcAft>
                      </a:pPr>
                      <a:r>
                        <a:rPr lang="nl-BE" sz="1700" b="0" dirty="0" smtClean="0">
                          <a:effectLst/>
                          <a:latin typeface="+mn-lt"/>
                          <a:ea typeface="+mn-ea"/>
                          <a:cs typeface="+mn-cs"/>
                        </a:rPr>
                        <a:t>55</a:t>
                      </a:r>
                    </a:p>
                    <a:p>
                      <a:pPr algn="r">
                        <a:lnSpc>
                          <a:spcPct val="100000"/>
                        </a:lnSpc>
                        <a:spcAft>
                          <a:spcPts val="0"/>
                        </a:spcAft>
                      </a:pPr>
                      <a:r>
                        <a:rPr lang="nl-BE" sz="1700" b="0" dirty="0" smtClean="0">
                          <a:effectLst/>
                          <a:latin typeface="+mn-lt"/>
                          <a:ea typeface="+mn-ea"/>
                          <a:cs typeface="+mn-cs"/>
                        </a:rPr>
                        <a:t>56</a:t>
                      </a:r>
                    </a:p>
                    <a:p>
                      <a:pPr algn="r">
                        <a:lnSpc>
                          <a:spcPct val="100000"/>
                        </a:lnSpc>
                        <a:spcAft>
                          <a:spcPts val="0"/>
                        </a:spcAft>
                      </a:pPr>
                      <a:r>
                        <a:rPr lang="nl-BE" sz="1700" b="0" dirty="0" smtClean="0">
                          <a:effectLst/>
                          <a:latin typeface="+mn-lt"/>
                          <a:ea typeface="+mn-ea"/>
                          <a:cs typeface="+mn-cs"/>
                        </a:rPr>
                        <a:t>57</a:t>
                      </a:r>
                    </a:p>
                    <a:p>
                      <a:pPr algn="r">
                        <a:lnSpc>
                          <a:spcPct val="100000"/>
                        </a:lnSpc>
                        <a:spcAft>
                          <a:spcPts val="0"/>
                        </a:spcAft>
                      </a:pPr>
                      <a:r>
                        <a:rPr lang="nl-BE" sz="1700" b="0" dirty="0" smtClean="0">
                          <a:effectLst/>
                          <a:latin typeface="+mn-lt"/>
                          <a:ea typeface="+mn-ea"/>
                          <a:cs typeface="+mn-cs"/>
                        </a:rPr>
                        <a:t>58</a:t>
                      </a:r>
                    </a:p>
                    <a:p>
                      <a:pPr algn="r">
                        <a:lnSpc>
                          <a:spcPct val="100000"/>
                        </a:lnSpc>
                        <a:spcAft>
                          <a:spcPts val="0"/>
                        </a:spcAft>
                      </a:pPr>
                      <a:r>
                        <a:rPr lang="nl-BE" sz="1700" b="0" dirty="0" smtClean="0">
                          <a:effectLst/>
                          <a:latin typeface="+mn-lt"/>
                          <a:ea typeface="+mn-ea"/>
                          <a:cs typeface="+mn-cs"/>
                        </a:rPr>
                        <a:t>59</a:t>
                      </a:r>
                    </a:p>
                    <a:p>
                      <a:pPr algn="r">
                        <a:lnSpc>
                          <a:spcPct val="100000"/>
                        </a:lnSpc>
                        <a:spcAft>
                          <a:spcPts val="0"/>
                        </a:spcAft>
                      </a:pPr>
                      <a:r>
                        <a:rPr lang="nl-BE" sz="1700" b="0" dirty="0" smtClean="0">
                          <a:effectLst/>
                          <a:latin typeface="+mn-lt"/>
                          <a:ea typeface="+mn-ea"/>
                          <a:cs typeface="+mn-cs"/>
                        </a:rPr>
                        <a:t>60</a:t>
                      </a:r>
                    </a:p>
                    <a:p>
                      <a:pPr algn="r">
                        <a:lnSpc>
                          <a:spcPct val="100000"/>
                        </a:lnSpc>
                        <a:spcAft>
                          <a:spcPts val="0"/>
                        </a:spcAft>
                      </a:pPr>
                      <a:r>
                        <a:rPr lang="nl-BE" sz="1700" b="0" dirty="0" smtClean="0">
                          <a:effectLst/>
                          <a:latin typeface="+mn-lt"/>
                          <a:ea typeface="+mn-ea"/>
                          <a:cs typeface="+mn-cs"/>
                        </a:rPr>
                        <a:t>61</a:t>
                      </a:r>
                    </a:p>
                    <a:p>
                      <a:pPr algn="r">
                        <a:lnSpc>
                          <a:spcPct val="100000"/>
                        </a:lnSpc>
                        <a:spcAft>
                          <a:spcPts val="0"/>
                        </a:spcAft>
                      </a:pPr>
                      <a:r>
                        <a:rPr lang="nl-BE" sz="1700" b="0" dirty="0" smtClean="0">
                          <a:effectLst/>
                          <a:latin typeface="+mn-lt"/>
                          <a:ea typeface="+mn-ea"/>
                          <a:cs typeface="+mn-cs"/>
                        </a:rPr>
                        <a:t>62</a:t>
                      </a:r>
                    </a:p>
                    <a:p>
                      <a:pPr algn="r">
                        <a:lnSpc>
                          <a:spcPct val="100000"/>
                        </a:lnSpc>
                        <a:spcAft>
                          <a:spcPts val="0"/>
                        </a:spcAft>
                      </a:pPr>
                      <a:r>
                        <a:rPr lang="nl-BE" sz="1700" b="0" dirty="0" smtClean="0">
                          <a:effectLst/>
                          <a:latin typeface="+mn-lt"/>
                          <a:ea typeface="+mn-ea"/>
                          <a:cs typeface="+mn-cs"/>
                        </a:rPr>
                        <a:t>63</a:t>
                      </a:r>
                    </a:p>
                    <a:p>
                      <a:pPr algn="r">
                        <a:lnSpc>
                          <a:spcPct val="100000"/>
                        </a:lnSpc>
                        <a:spcAft>
                          <a:spcPts val="0"/>
                        </a:spcAft>
                      </a:pPr>
                      <a:r>
                        <a:rPr lang="nl-BE" sz="1700" b="0" dirty="0" smtClean="0">
                          <a:effectLst/>
                          <a:latin typeface="+mn-lt"/>
                          <a:ea typeface="+mn-ea"/>
                          <a:cs typeface="+mn-cs"/>
                        </a:rPr>
                        <a:t>64</a:t>
                      </a:r>
                    </a:p>
                    <a:p>
                      <a:pPr algn="r">
                        <a:lnSpc>
                          <a:spcPct val="100000"/>
                        </a:lnSpc>
                        <a:spcAft>
                          <a:spcPts val="0"/>
                        </a:spcAft>
                      </a:pPr>
                      <a:r>
                        <a:rPr lang="nl-BE" sz="1700" b="0" dirty="0" smtClean="0">
                          <a:effectLst/>
                          <a:latin typeface="+mn-lt"/>
                          <a:ea typeface="+mn-ea"/>
                          <a:cs typeface="+mn-cs"/>
                        </a:rPr>
                        <a:t>65</a:t>
                      </a:r>
                      <a:endParaRPr lang="nl-BE" sz="17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initialiseren van titels en inhoudsblokken als constanten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const titelblok1 = document.querySelector('#titel1');</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const inhoudsblok1 = document.querySelector('#inhoud1');</a:t>
                      </a:r>
                    </a:p>
                    <a:p>
                      <a:pPr marL="0" indent="0" algn="l">
                        <a:lnSpc>
                          <a:spcPct val="100000"/>
                        </a:lnSpc>
                        <a:spcBef>
                          <a:spcPts val="0"/>
                        </a:spcBef>
                        <a:spcAft>
                          <a:spcPts val="0"/>
                        </a:spcAft>
                        <a:tabLst>
                          <a:tab pos="200660" algn="l"/>
                          <a:tab pos="400685" algn="l"/>
                          <a:tab pos="562610" algn="l"/>
                          <a:tab pos="762635" algn="l"/>
                        </a:tabLst>
                      </a:pPr>
                      <a:endParaRPr lang="it-IT" sz="17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Een object aanmaken die alle stijlkenmerken van een element bevat</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stijl = (element) =&gt; document.querySelector(element).style;</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inhoud van de eerste stap tonen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toon1 = () =&gt;  stijl('#inhoud1').display='block';</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inhoud van de eerste stap verbergen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verberg1 = () =&gt;  stijl('#inhoud1').display='none';</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functies voor tonen of verbergen aanroepen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titelblok1.addEventListener('click', toon1);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inhoudsblok1.addEventListener('click', verberg1);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&lt;/script&gt;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3" name="Gekromde pijl-omhoog 2"/>
          <p:cNvSpPr/>
          <p:nvPr/>
        </p:nvSpPr>
        <p:spPr>
          <a:xfrm rot="16200000">
            <a:off x="7630927" y="5032650"/>
            <a:ext cx="1671799" cy="698740"/>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6" name="Gekromde pijl-omhoog 25"/>
          <p:cNvSpPr/>
          <p:nvPr/>
        </p:nvSpPr>
        <p:spPr>
          <a:xfrm rot="16200000">
            <a:off x="9113199" y="3856866"/>
            <a:ext cx="1047975" cy="698740"/>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 name="Rechthoek 11"/>
          <p:cNvSpPr/>
          <p:nvPr/>
        </p:nvSpPr>
        <p:spPr>
          <a:xfrm>
            <a:off x="4485736" y="4416725"/>
            <a:ext cx="1535502" cy="313499"/>
          </a:xfrm>
          <a:prstGeom prst="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7" name="Rechthoek 26"/>
          <p:cNvSpPr/>
          <p:nvPr/>
        </p:nvSpPr>
        <p:spPr>
          <a:xfrm>
            <a:off x="3072175" y="3625813"/>
            <a:ext cx="1163395" cy="333712"/>
          </a:xfrm>
          <a:prstGeom prst="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8" name="Rechthoek 27"/>
          <p:cNvSpPr/>
          <p:nvPr/>
        </p:nvSpPr>
        <p:spPr>
          <a:xfrm>
            <a:off x="7376271" y="1440115"/>
            <a:ext cx="4521830" cy="89764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BE" sz="4400" dirty="0" smtClean="0"/>
              <a:t>parameter</a:t>
            </a:r>
            <a:endParaRPr lang="nl-BE" sz="4400" dirty="0"/>
          </a:p>
        </p:txBody>
      </p:sp>
    </p:spTree>
    <p:extLst>
      <p:ext uri="{BB962C8B-B14F-4D97-AF65-F5344CB8AC3E}">
        <p14:creationId xmlns:p14="http://schemas.microsoft.com/office/powerpoint/2010/main" val="4172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75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6" grpId="0" animBg="1"/>
      <p:bldP spid="12" grpId="0" animBg="1"/>
      <p:bldP spid="27" grpId="0" animBg="1"/>
      <p:bldP spid="2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3" name="Rechthoek 2"/>
          <p:cNvSpPr/>
          <p:nvPr/>
        </p:nvSpPr>
        <p:spPr>
          <a:xfrm>
            <a:off x="1463039" y="1564554"/>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Rechthoek 19"/>
          <p:cNvSpPr/>
          <p:nvPr/>
        </p:nvSpPr>
        <p:spPr>
          <a:xfrm>
            <a:off x="1463039" y="2224585"/>
            <a:ext cx="7312471" cy="39933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nl-BE"/>
          </a:p>
        </p:txBody>
      </p:sp>
      <p:sp>
        <p:nvSpPr>
          <p:cNvPr id="21" name="Rechthoek 20"/>
          <p:cNvSpPr/>
          <p:nvPr/>
        </p:nvSpPr>
        <p:spPr>
          <a:xfrm>
            <a:off x="2147702" y="2501253"/>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6" name="Rechthoek 25"/>
          <p:cNvSpPr/>
          <p:nvPr/>
        </p:nvSpPr>
        <p:spPr>
          <a:xfrm>
            <a:off x="2625373" y="3504648"/>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7" name="Rechthoek 26"/>
          <p:cNvSpPr/>
          <p:nvPr/>
        </p:nvSpPr>
        <p:spPr>
          <a:xfrm>
            <a:off x="3198579" y="4552047"/>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9" name="Rechthoek 28"/>
          <p:cNvSpPr/>
          <p:nvPr/>
        </p:nvSpPr>
        <p:spPr>
          <a:xfrm>
            <a:off x="1463039" y="2224585"/>
            <a:ext cx="7312471" cy="39933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nl-BE"/>
          </a:p>
        </p:txBody>
      </p:sp>
      <p:sp>
        <p:nvSpPr>
          <p:cNvPr id="30" name="Tekstvak 29"/>
          <p:cNvSpPr txBox="1"/>
          <p:nvPr/>
        </p:nvSpPr>
        <p:spPr>
          <a:xfrm>
            <a:off x="1939345" y="3504648"/>
            <a:ext cx="6359857" cy="1200329"/>
          </a:xfrm>
          <a:prstGeom prst="rect">
            <a:avLst/>
          </a:prstGeom>
          <a:noFill/>
        </p:spPr>
        <p:txBody>
          <a:bodyPr wrap="square" rtlCol="0">
            <a:spAutoFit/>
          </a:bodyPr>
          <a:lstStyle/>
          <a:p>
            <a:r>
              <a:rPr lang="nl-BE" sz="7200" dirty="0" err="1" smtClean="0"/>
              <a:t>Stacking</a:t>
            </a:r>
            <a:r>
              <a:rPr lang="nl-BE" sz="7200" dirty="0" smtClean="0"/>
              <a:t> order</a:t>
            </a:r>
            <a:endParaRPr lang="nl-BE" sz="7200" dirty="0"/>
          </a:p>
        </p:txBody>
      </p:sp>
    </p:spTree>
    <p:extLst>
      <p:ext uri="{BB962C8B-B14F-4D97-AF65-F5344CB8AC3E}">
        <p14:creationId xmlns:p14="http://schemas.microsoft.com/office/powerpoint/2010/main" val="506513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par>
                          <p:cTn id="11" fill="hold">
                            <p:stCondLst>
                              <p:cond delay="0"/>
                            </p:stCondLst>
                            <p:childTnLst>
                              <p:par>
                                <p:cTn id="12" presetID="10" presetClass="entr" presetSubtype="0" fill="hold" grpId="0" nodeType="after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9" grpId="0" animBg="1"/>
      <p:bldP spid="3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3" name="Rechthoek 2"/>
          <p:cNvSpPr/>
          <p:nvPr/>
        </p:nvSpPr>
        <p:spPr>
          <a:xfrm>
            <a:off x="1463039" y="1564554"/>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1" name="Rechthoek 20"/>
          <p:cNvSpPr/>
          <p:nvPr/>
        </p:nvSpPr>
        <p:spPr>
          <a:xfrm>
            <a:off x="2147702" y="2501253"/>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6" name="Rechthoek 25"/>
          <p:cNvSpPr/>
          <p:nvPr/>
        </p:nvSpPr>
        <p:spPr>
          <a:xfrm>
            <a:off x="2625373" y="3504648"/>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7" name="Rechthoek 26"/>
          <p:cNvSpPr/>
          <p:nvPr/>
        </p:nvSpPr>
        <p:spPr>
          <a:xfrm>
            <a:off x="3198579" y="4552047"/>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9" name="Rechthoek 28"/>
          <p:cNvSpPr/>
          <p:nvPr/>
        </p:nvSpPr>
        <p:spPr>
          <a:xfrm>
            <a:off x="1463039" y="2224585"/>
            <a:ext cx="7312471" cy="39933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nl-BE"/>
          </a:p>
        </p:txBody>
      </p:sp>
      <p:sp>
        <p:nvSpPr>
          <p:cNvPr id="22" name="Tekstvak 21"/>
          <p:cNvSpPr txBox="1"/>
          <p:nvPr/>
        </p:nvSpPr>
        <p:spPr>
          <a:xfrm>
            <a:off x="5027192" y="4552046"/>
            <a:ext cx="2700893" cy="646331"/>
          </a:xfrm>
          <a:prstGeom prst="rect">
            <a:avLst/>
          </a:prstGeom>
          <a:noFill/>
        </p:spPr>
        <p:txBody>
          <a:bodyPr wrap="square" rtlCol="0">
            <a:spAutoFit/>
          </a:bodyPr>
          <a:lstStyle/>
          <a:p>
            <a:r>
              <a:rPr lang="nl-BE" sz="3600" dirty="0" err="1" smtClean="0">
                <a:solidFill>
                  <a:schemeClr val="accent6"/>
                </a:solidFill>
                <a:latin typeface="Code New Roman" panose="020B0609020204030204" pitchFamily="49" charset="0"/>
                <a:cs typeface="Code New Roman" panose="020B0609020204030204" pitchFamily="49" charset="0"/>
              </a:rPr>
              <a:t>zIndex</a:t>
            </a:r>
            <a:r>
              <a:rPr lang="nl-BE" sz="3600" dirty="0" smtClean="0">
                <a:solidFill>
                  <a:schemeClr val="accent6"/>
                </a:solidFill>
                <a:latin typeface="Code New Roman" panose="020B0609020204030204" pitchFamily="49" charset="0"/>
                <a:cs typeface="Code New Roman" panose="020B0609020204030204" pitchFamily="49" charset="0"/>
              </a:rPr>
              <a:t> = 1</a:t>
            </a:r>
            <a:endParaRPr lang="nl-BE" sz="3600" dirty="0">
              <a:solidFill>
                <a:schemeClr val="accent6"/>
              </a:solidFill>
              <a:latin typeface="Code New Roman" panose="020B0609020204030204" pitchFamily="49" charset="0"/>
              <a:cs typeface="Code New Roman" panose="020B0609020204030204" pitchFamily="49" charset="0"/>
            </a:endParaRPr>
          </a:p>
        </p:txBody>
      </p:sp>
      <p:cxnSp>
        <p:nvCxnSpPr>
          <p:cNvPr id="24" name="Rechte verbindingslijn met pijl 23"/>
          <p:cNvCxnSpPr/>
          <p:nvPr/>
        </p:nvCxnSpPr>
        <p:spPr>
          <a:xfrm>
            <a:off x="7820167" y="4888913"/>
            <a:ext cx="863261" cy="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5" name="Tekstvak 24"/>
          <p:cNvSpPr txBox="1"/>
          <p:nvPr/>
        </p:nvSpPr>
        <p:spPr>
          <a:xfrm>
            <a:off x="5027192" y="3491525"/>
            <a:ext cx="2700893" cy="646331"/>
          </a:xfrm>
          <a:prstGeom prst="rect">
            <a:avLst/>
          </a:prstGeom>
          <a:noFill/>
        </p:spPr>
        <p:txBody>
          <a:bodyPr wrap="square" rtlCol="0">
            <a:spAutoFit/>
          </a:bodyPr>
          <a:lstStyle/>
          <a:p>
            <a:r>
              <a:rPr lang="nl-BE" sz="3600" dirty="0" err="1" smtClean="0">
                <a:solidFill>
                  <a:schemeClr val="accent6"/>
                </a:solidFill>
                <a:latin typeface="Code New Roman" panose="020B0609020204030204" pitchFamily="49" charset="0"/>
                <a:cs typeface="Code New Roman" panose="020B0609020204030204" pitchFamily="49" charset="0"/>
              </a:rPr>
              <a:t>zIndex</a:t>
            </a:r>
            <a:r>
              <a:rPr lang="nl-BE" sz="3600" dirty="0" smtClean="0">
                <a:solidFill>
                  <a:schemeClr val="accent6"/>
                </a:solidFill>
                <a:latin typeface="Code New Roman" panose="020B0609020204030204" pitchFamily="49" charset="0"/>
                <a:cs typeface="Code New Roman" panose="020B0609020204030204" pitchFamily="49" charset="0"/>
              </a:rPr>
              <a:t> = 2</a:t>
            </a:r>
            <a:endParaRPr lang="nl-BE" sz="3600" dirty="0">
              <a:solidFill>
                <a:schemeClr val="accent6"/>
              </a:solidFill>
              <a:latin typeface="Code New Roman" panose="020B0609020204030204" pitchFamily="49" charset="0"/>
              <a:cs typeface="Code New Roman" panose="020B0609020204030204" pitchFamily="49" charset="0"/>
            </a:endParaRPr>
          </a:p>
        </p:txBody>
      </p:sp>
      <p:cxnSp>
        <p:nvCxnSpPr>
          <p:cNvPr id="28" name="Rechte verbindingslijn met pijl 27"/>
          <p:cNvCxnSpPr/>
          <p:nvPr/>
        </p:nvCxnSpPr>
        <p:spPr>
          <a:xfrm>
            <a:off x="7820167" y="3828392"/>
            <a:ext cx="863261" cy="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31" name="Tekstvak 30"/>
          <p:cNvSpPr txBox="1"/>
          <p:nvPr/>
        </p:nvSpPr>
        <p:spPr>
          <a:xfrm>
            <a:off x="5027192" y="2504670"/>
            <a:ext cx="2700893" cy="646331"/>
          </a:xfrm>
          <a:prstGeom prst="rect">
            <a:avLst/>
          </a:prstGeom>
          <a:noFill/>
        </p:spPr>
        <p:txBody>
          <a:bodyPr wrap="square" rtlCol="0">
            <a:spAutoFit/>
          </a:bodyPr>
          <a:lstStyle/>
          <a:p>
            <a:r>
              <a:rPr lang="nl-BE" sz="3600" dirty="0" err="1" smtClean="0">
                <a:solidFill>
                  <a:schemeClr val="accent6"/>
                </a:solidFill>
                <a:latin typeface="Code New Roman" panose="020B0609020204030204" pitchFamily="49" charset="0"/>
                <a:cs typeface="Code New Roman" panose="020B0609020204030204" pitchFamily="49" charset="0"/>
              </a:rPr>
              <a:t>zIndex</a:t>
            </a:r>
            <a:r>
              <a:rPr lang="nl-BE" sz="3600" dirty="0" smtClean="0">
                <a:solidFill>
                  <a:schemeClr val="accent6"/>
                </a:solidFill>
                <a:latin typeface="Code New Roman" panose="020B0609020204030204" pitchFamily="49" charset="0"/>
                <a:cs typeface="Code New Roman" panose="020B0609020204030204" pitchFamily="49" charset="0"/>
              </a:rPr>
              <a:t> = 3</a:t>
            </a:r>
            <a:endParaRPr lang="nl-BE" sz="3600" dirty="0">
              <a:solidFill>
                <a:schemeClr val="accent6"/>
              </a:solidFill>
              <a:latin typeface="Code New Roman" panose="020B0609020204030204" pitchFamily="49" charset="0"/>
              <a:cs typeface="Code New Roman" panose="020B0609020204030204" pitchFamily="49" charset="0"/>
            </a:endParaRPr>
          </a:p>
        </p:txBody>
      </p:sp>
      <p:cxnSp>
        <p:nvCxnSpPr>
          <p:cNvPr id="32" name="Rechte verbindingslijn met pijl 31"/>
          <p:cNvCxnSpPr/>
          <p:nvPr/>
        </p:nvCxnSpPr>
        <p:spPr>
          <a:xfrm>
            <a:off x="7820167" y="2841537"/>
            <a:ext cx="863261" cy="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33" name="Tekstvak 32"/>
          <p:cNvSpPr txBox="1"/>
          <p:nvPr/>
        </p:nvSpPr>
        <p:spPr>
          <a:xfrm>
            <a:off x="5027192" y="1540923"/>
            <a:ext cx="2700893" cy="646331"/>
          </a:xfrm>
          <a:prstGeom prst="rect">
            <a:avLst/>
          </a:prstGeom>
          <a:noFill/>
        </p:spPr>
        <p:txBody>
          <a:bodyPr wrap="square" rtlCol="0">
            <a:spAutoFit/>
          </a:bodyPr>
          <a:lstStyle/>
          <a:p>
            <a:r>
              <a:rPr lang="nl-BE" sz="3600" dirty="0" err="1" smtClean="0">
                <a:solidFill>
                  <a:schemeClr val="bg1"/>
                </a:solidFill>
                <a:latin typeface="Code New Roman" panose="020B0609020204030204" pitchFamily="49" charset="0"/>
                <a:cs typeface="Code New Roman" panose="020B0609020204030204" pitchFamily="49" charset="0"/>
              </a:rPr>
              <a:t>zIndex</a:t>
            </a:r>
            <a:r>
              <a:rPr lang="nl-BE" sz="3600" dirty="0" smtClean="0">
                <a:solidFill>
                  <a:schemeClr val="bg1"/>
                </a:solidFill>
                <a:latin typeface="Code New Roman" panose="020B0609020204030204" pitchFamily="49" charset="0"/>
                <a:cs typeface="Code New Roman" panose="020B0609020204030204" pitchFamily="49" charset="0"/>
              </a:rPr>
              <a:t> = 4</a:t>
            </a:r>
            <a:endParaRPr lang="nl-BE" sz="3600" dirty="0">
              <a:solidFill>
                <a:schemeClr val="bg1"/>
              </a:solidFill>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3732166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75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750"/>
                                        <p:tgtEl>
                                          <p:spTgt spid="22"/>
                                        </p:tgtEl>
                                      </p:cBhvr>
                                    </p:animEffect>
                                  </p:childTnLst>
                                </p:cTn>
                              </p:par>
                            </p:childTnLst>
                          </p:cTn>
                        </p:par>
                        <p:par>
                          <p:cTn id="11" fill="hold">
                            <p:stCondLst>
                              <p:cond delay="750"/>
                            </p:stCondLst>
                            <p:childTnLst>
                              <p:par>
                                <p:cTn id="12" presetID="10" presetClass="entr" presetSubtype="0"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fade">
                                      <p:cBhvr>
                                        <p:cTn id="14" dur="750"/>
                                        <p:tgtEl>
                                          <p:spTgt spid="2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750"/>
                                        <p:tgtEl>
                                          <p:spTgt spid="25"/>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750"/>
                                        <p:tgtEl>
                                          <p:spTgt spid="3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750"/>
                                        <p:tgtEl>
                                          <p:spTgt spid="31"/>
                                        </p:tgtEl>
                                      </p:cBhvr>
                                    </p:animEffect>
                                  </p:childTnLst>
                                </p:cTn>
                              </p:par>
                            </p:childTnLst>
                          </p:cTn>
                        </p:par>
                        <p:par>
                          <p:cTn id="25" fill="hold">
                            <p:stCondLst>
                              <p:cond delay="2250"/>
                            </p:stCondLst>
                            <p:childTnLst>
                              <p:par>
                                <p:cTn id="26" presetID="10" presetClass="entr" presetSubtype="0" fill="hold" grpId="0"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fade">
                                      <p:cBhvr>
                                        <p:cTn id="28" dur="7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5" grpId="0"/>
      <p:bldP spid="31" grpId="0"/>
      <p:bldP spid="33" grpId="0"/>
    </p:bldLst>
  </p:timing>
</p:sld>
</file>

<file path=ppt/theme/theme1.xml><?xml version="1.0" encoding="utf-8"?>
<a:theme xmlns:a="http://schemas.openxmlformats.org/drawingml/2006/main" name="Kantoorthema">
  <a:themeElements>
    <a:clrScheme name="Roodoranj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Trebuchet">
      <a:majorFont>
        <a:latin typeface="Trebuchet MS"/>
        <a:ea typeface=""/>
        <a:cs typeface=""/>
      </a:majorFont>
      <a:minorFont>
        <a:latin typeface="Trebuchet MS"/>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eg webontwerp" id="{9D98B3BB-EAA1-40EF-A635-8B1682A601E8}" vid="{D6CE4A0E-B577-43CF-BECF-1678AD8771BE}"/>
    </a:ext>
  </a:extLst>
</a:theme>
</file>

<file path=docProps/app.xml><?xml version="1.0" encoding="utf-8"?>
<Properties xmlns="http://schemas.openxmlformats.org/officeDocument/2006/extended-properties" xmlns:vt="http://schemas.openxmlformats.org/officeDocument/2006/docPropsVTypes">
  <Template/>
  <TotalTime>2288</TotalTime>
  <Words>3879</Words>
  <Application>Microsoft Office PowerPoint</Application>
  <PresentationFormat>Breedbeeld</PresentationFormat>
  <Paragraphs>855</Paragraphs>
  <Slides>66</Slides>
  <Notes>0</Notes>
  <HiddenSlides>0</HiddenSlides>
  <MMClips>0</MMClips>
  <ScaleCrop>false</ScaleCrop>
  <HeadingPairs>
    <vt:vector size="6" baseType="variant">
      <vt:variant>
        <vt:lpstr>Gebruikte lettertypen</vt:lpstr>
      </vt:variant>
      <vt:variant>
        <vt:i4>6</vt:i4>
      </vt:variant>
      <vt:variant>
        <vt:lpstr>Thema</vt:lpstr>
      </vt:variant>
      <vt:variant>
        <vt:i4>1</vt:i4>
      </vt:variant>
      <vt:variant>
        <vt:lpstr>Diatitels</vt:lpstr>
      </vt:variant>
      <vt:variant>
        <vt:i4>66</vt:i4>
      </vt:variant>
    </vt:vector>
  </HeadingPairs>
  <TitlesOfParts>
    <vt:vector size="73" baseType="lpstr">
      <vt:lpstr>Arial</vt:lpstr>
      <vt:lpstr>Code New Roman</vt:lpstr>
      <vt:lpstr>Times New Roman</vt:lpstr>
      <vt:lpstr>Trebuchet MS</vt:lpstr>
      <vt:lpstr>Wingdings</vt:lpstr>
      <vt:lpstr>Wingdings 3</vt:lpstr>
      <vt:lpstr>Kantoorthema</vt:lpstr>
      <vt:lpstr>10. Gras doen groeien in laagjes</vt:lpstr>
      <vt:lpstr>10. Gras doen groeien in laagjes</vt:lpstr>
      <vt:lpstr>10.1 Laagjes over elkaar leggen</vt:lpstr>
      <vt:lpstr>10.1 Laagjes over elkaar leggen</vt:lpstr>
      <vt:lpstr>10.1 Laagjes over elkaar leggen</vt:lpstr>
      <vt:lpstr>10.1 Laagjes over elkaar leggen</vt:lpstr>
      <vt:lpstr>10.1 Laagjes over elkaar leggen</vt:lpstr>
      <vt:lpstr>10.1 Laagjes over elkaar leggen</vt:lpstr>
      <vt:lpstr>10.1 Laagjes over elkaar leggen</vt:lpstr>
      <vt:lpstr>10.1 Laagjes over elkaar leggen</vt:lpstr>
      <vt:lpstr>10.1 Laagjes over elkaar leggen</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10.4 Opmaak wijzigen met jQuery</vt:lpstr>
      <vt:lpstr>10.4 Opmaak wijzigen met jQuery</vt:lpstr>
      <vt:lpstr>10.4 Opmaak wijzigen met jQuery</vt:lpstr>
      <vt:lpstr>10.4 Opmaak wijzigen met jQuery</vt:lpstr>
      <vt:lpstr>10.4 Opmaak wijzigen met jQuery</vt:lpstr>
      <vt:lpstr>10.4 Opmaak wijzigen met jQuery</vt:lpstr>
      <vt:lpstr>10.4 Opmaak wijzigen met jQuery</vt:lpstr>
      <vt:lpstr>10.4 Opmaak wijzigen met jQuery</vt:lpstr>
      <vt:lpstr>10.4 Opmaak wijzigen met jQuery</vt:lpstr>
      <vt:lpstr>10.4 Opmaak wijzigen met jQuery</vt:lpstr>
      <vt:lpstr>10.5 Oefeningen</vt:lpstr>
      <vt:lpstr>10.5 Oefeningen</vt:lpstr>
      <vt:lpstr>10.5 Oefeningen</vt:lpstr>
      <vt:lpstr>10.5 Oefeningen</vt:lpstr>
      <vt:lpstr>10.5 Oefeningen</vt:lpstr>
      <vt:lpstr>10.5 Oefeningen</vt:lpstr>
      <vt:lpstr>10.5 Oefeningen</vt:lpstr>
      <vt:lpstr>10.5 Oefeningen</vt:lpstr>
      <vt:lpstr>10.5 Oefeningen</vt:lpstr>
      <vt:lpstr>10.5 Oefeningen</vt:lpstr>
      <vt:lpstr>10. Gras doen groeien in laagjes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ICTeam</dc:creator>
  <cp:lastModifiedBy>Marc</cp:lastModifiedBy>
  <cp:revision>75</cp:revision>
  <dcterms:created xsi:type="dcterms:W3CDTF">2019-07-14T07:52:00Z</dcterms:created>
  <dcterms:modified xsi:type="dcterms:W3CDTF">2022-05-27T11:32:28Z</dcterms:modified>
</cp:coreProperties>
</file>

<file path=docProps/thumbnail.jpeg>
</file>